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00" r:id="rId3"/>
    <p:sldId id="263" r:id="rId4"/>
    <p:sldId id="315" r:id="rId5"/>
    <p:sldId id="311" r:id="rId6"/>
    <p:sldId id="310" r:id="rId7"/>
    <p:sldId id="309" r:id="rId8"/>
    <p:sldId id="2496" r:id="rId9"/>
    <p:sldId id="312" r:id="rId10"/>
    <p:sldId id="2518" r:id="rId11"/>
    <p:sldId id="2524" r:id="rId12"/>
    <p:sldId id="2505" r:id="rId13"/>
    <p:sldId id="2507" r:id="rId14"/>
    <p:sldId id="2506" r:id="rId15"/>
    <p:sldId id="2516" r:id="rId16"/>
    <p:sldId id="2517" r:id="rId17"/>
    <p:sldId id="2515" r:id="rId18"/>
    <p:sldId id="2509" r:id="rId19"/>
    <p:sldId id="2513" r:id="rId20"/>
    <p:sldId id="2510" r:id="rId21"/>
    <p:sldId id="2514" r:id="rId22"/>
    <p:sldId id="2511" r:id="rId23"/>
    <p:sldId id="284" r:id="rId24"/>
    <p:sldId id="2512" r:id="rId25"/>
    <p:sldId id="2519" r:id="rId26"/>
    <p:sldId id="2520" r:id="rId27"/>
  </p:sldIdLst>
  <p:sldSz cx="12192000" cy="6858000"/>
  <p:notesSz cx="6858000" cy="9144000"/>
  <p:defaultTextStyle>
    <a:defPPr>
      <a:defRPr lang="en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47"/>
    <a:srgbClr val="4C8260"/>
    <a:srgbClr val="2882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73"/>
    <p:restoredTop sz="70764"/>
  </p:normalViewPr>
  <p:slideViewPr>
    <p:cSldViewPr snapToGrid="0" snapToObjects="1">
      <p:cViewPr varScale="1">
        <p:scale>
          <a:sx n="158" d="100"/>
          <a:sy n="158" d="100"/>
        </p:scale>
        <p:origin x="549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79FAF-0485-F244-89F6-3D513B3031A0}" type="datetimeFigureOut">
              <a:rPr lang="en-IL" smtClean="0"/>
              <a:t>16/06/2022</a:t>
            </a:fld>
            <a:endParaRPr lang="en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0E569-3F6E-9B40-AEE1-D746B74D7668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296408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411C9-F9D6-8D49-A68D-458A743473FE}" type="slidenum">
              <a:rPr lang="en-IL" smtClean="0"/>
              <a:t>2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0690260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411C9-F9D6-8D49-A68D-458A743473FE}" type="slidenum">
              <a:rPr lang="en-IL" smtClean="0"/>
              <a:t>12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9425316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411C9-F9D6-8D49-A68D-458A743473FE}" type="slidenum">
              <a:rPr lang="en-IL" smtClean="0"/>
              <a:t>13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1800529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411C9-F9D6-8D49-A68D-458A743473FE}" type="slidenum">
              <a:rPr lang="en-IL" smtClean="0"/>
              <a:t>14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2579449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411C9-F9D6-8D49-A68D-458A743473FE}" type="slidenum">
              <a:rPr lang="en-IL" smtClean="0"/>
              <a:t>15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8585899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411C9-F9D6-8D49-A68D-458A743473FE}" type="slidenum">
              <a:rPr lang="en-IL" smtClean="0"/>
              <a:t>16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1779076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411C9-F9D6-8D49-A68D-458A743473FE}" type="slidenum">
              <a:rPr lang="en-IL" smtClean="0"/>
              <a:t>17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528288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411C9-F9D6-8D49-A68D-458A743473FE}" type="slidenum">
              <a:rPr lang="en-IL" smtClean="0"/>
              <a:t>18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4063149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411C9-F9D6-8D49-A68D-458A743473FE}" type="slidenum">
              <a:rPr lang="en-IL" smtClean="0"/>
              <a:t>19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2359618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411C9-F9D6-8D49-A68D-458A743473FE}" type="slidenum">
              <a:rPr lang="en-IL" smtClean="0"/>
              <a:t>20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6406613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411C9-F9D6-8D49-A68D-458A743473FE}" type="slidenum">
              <a:rPr lang="en-IL" smtClean="0"/>
              <a:t>21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916550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411C9-F9D6-8D49-A68D-458A743473FE}" type="slidenum">
              <a:rPr lang="en-IL" smtClean="0"/>
              <a:t>4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3441975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411C9-F9D6-8D49-A68D-458A743473FE}" type="slidenum">
              <a:rPr lang="en-IL" smtClean="0"/>
              <a:t>22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1813659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EA455-2B1C-BD43-B07E-BC42B3455557}" type="slidenum">
              <a:rPr lang="en-IL" smtClean="0"/>
              <a:t>23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98926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411C9-F9D6-8D49-A68D-458A743473FE}" type="slidenum">
              <a:rPr lang="en-IL" smtClean="0"/>
              <a:t>24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0400620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411C9-F9D6-8D49-A68D-458A743473FE}" type="slidenum">
              <a:rPr lang="en-IL" smtClean="0"/>
              <a:t>25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9544303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F0E569-3F6E-9B40-AEE1-D746B74D7668}" type="slidenum">
              <a:rPr lang="en-IL" smtClean="0"/>
              <a:t>26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105335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411C9-F9D6-8D49-A68D-458A743473FE}" type="slidenum">
              <a:rPr lang="en-IL" smtClean="0"/>
              <a:t>5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4599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can think that traffic is a data stream and</a:t>
            </a:r>
          </a:p>
          <a:p>
            <a:r>
              <a:rPr lang="en-US" dirty="0"/>
              <a:t>Many large sources of data are best modeled as data streams.</a:t>
            </a:r>
          </a:p>
          <a:p>
            <a:r>
              <a:rPr lang="en-US" dirty="0"/>
              <a:t>A stream is a large data set that is continuous, massive, unbounded, and possibly infinite.</a:t>
            </a:r>
          </a:p>
          <a:p>
            <a:r>
              <a:rPr lang="en-US" dirty="0"/>
              <a:t>In addition, the data is enter at a very high speed rate.</a:t>
            </a:r>
          </a:p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411C9-F9D6-8D49-A68D-458A743473FE}" type="slidenum">
              <a:rPr lang="en-IL" smtClean="0"/>
              <a:t>6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990716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411C9-F9D6-8D49-A68D-458A743473FE}" type="slidenum">
              <a:rPr lang="en-IL" smtClean="0"/>
              <a:t>7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02975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411C9-F9D6-8D49-A68D-458A743473FE}" type="slidenum">
              <a:rPr lang="en-IL" smtClean="0"/>
              <a:t>8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086493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411C9-F9D6-8D49-A68D-458A743473FE}" type="slidenum">
              <a:rPr lang="en-IL" smtClean="0"/>
              <a:t>9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9528877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411C9-F9D6-8D49-A68D-458A743473FE}" type="slidenum">
              <a:rPr lang="en-IL" smtClean="0"/>
              <a:t>10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6180288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411C9-F9D6-8D49-A68D-458A743473FE}" type="slidenum">
              <a:rPr lang="en-IL" smtClean="0"/>
              <a:t>11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505081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2AFCA-3372-5145-AE98-E1508B51EA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5C5A42-EC16-784B-982C-F7EA73175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7839A8-C0CA-1642-8E6F-327EE7569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4F50-72A8-B044-B688-DD3BA1F883F8}" type="datetimeFigureOut">
              <a:rPr lang="en-IL" smtClean="0"/>
              <a:t>16/06/2022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7E06A9-62E9-2747-95F2-D77DFEEF8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95353-14DE-D843-8853-70EB800F7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8F7C-49D7-924E-BD02-69355F437085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082005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6F83F-D611-6049-8C1F-6E7A0D1F7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AECD34-002C-2A43-8505-FF21FD6FD3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86B5C5-BE37-BF49-A40C-17276F4AF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4F50-72A8-B044-B688-DD3BA1F883F8}" type="datetimeFigureOut">
              <a:rPr lang="en-IL" smtClean="0"/>
              <a:t>16/06/2022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DEEB69-5F79-7042-85E0-B07B9D7B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234F46-736F-B14B-B742-D22FE3C2C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8F7C-49D7-924E-BD02-69355F437085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486926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EF3F8A-8128-254C-A492-63AF332FDF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592E8B-CAF6-1F45-93C2-097AB2D5E1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BD8B37-3109-DD46-8D39-1FBF0D5B3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4F50-72A8-B044-B688-DD3BA1F883F8}" type="datetimeFigureOut">
              <a:rPr lang="en-IL" smtClean="0"/>
              <a:t>16/06/2022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4F9C93-E55C-7040-904E-029ACABD1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107A0-B903-864A-AD63-63ED31335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8F7C-49D7-924E-BD02-69355F437085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2094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13BD4-097F-1344-A435-CB8EC4FCE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7C2BE-CF64-B74E-B136-7094A5DB5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AA853B-D808-6246-BE5F-2AF6F4B51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4F50-72A8-B044-B688-DD3BA1F883F8}" type="datetimeFigureOut">
              <a:rPr lang="en-IL" smtClean="0"/>
              <a:t>16/06/2022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CECF7-7A89-E54B-8E7F-0CEE8F954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1AEBB-34B3-0B4F-A24A-D30F59975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8F7C-49D7-924E-BD02-69355F437085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778370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07B29-AA75-3642-8E4D-01A269E5F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CC5624-DE0E-214A-93D2-45EFED08AD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7117E7-3735-6C43-858F-22B10C3BF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4F50-72A8-B044-B688-DD3BA1F883F8}" type="datetimeFigureOut">
              <a:rPr lang="en-IL" smtClean="0"/>
              <a:t>16/06/2022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6EB364-B3E5-A54E-9062-D40777463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242645-C121-BB4A-9F36-4699C4771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8F7C-49D7-924E-BD02-69355F437085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475931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B19D8-41E1-8346-B719-EFD499748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20904-3AF6-D54E-9854-375F427D90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60DE2E-9D0D-C44C-92C2-7838710DD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04AD76-0DA7-B246-A790-28C6CF65A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4F50-72A8-B044-B688-DD3BA1F883F8}" type="datetimeFigureOut">
              <a:rPr lang="en-IL" smtClean="0"/>
              <a:t>16/06/2022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E6E4AE-5802-EC4B-8C8A-E36C1FDDB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438EB5-774A-1848-80CA-9D1D59BDC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8F7C-49D7-924E-BD02-69355F437085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589611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0DB21-738E-C343-B87A-761A99744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78D7D0-DA23-C540-B8D6-3D5EBEFF3B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63AF57-86D0-0A45-9CCF-3134767E27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9BEBCA-C51E-C14B-A81E-D661A36314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7DD5F0-9F4D-E742-A99C-F5ED5A2BD0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72FE21-2A85-744B-9F05-193F2C7BB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4F50-72A8-B044-B688-DD3BA1F883F8}" type="datetimeFigureOut">
              <a:rPr lang="en-IL" smtClean="0"/>
              <a:t>16/06/2022</a:t>
            </a:fld>
            <a:endParaRPr lang="en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1BD01A-DDDE-E74C-9289-878B976E7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E09C0F-9925-4B43-A519-C876AE76A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8F7C-49D7-924E-BD02-69355F437085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97878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6137B-6E5E-4F4A-BB14-21AB50AEA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38907F-AB32-4245-9623-72316C886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4F50-72A8-B044-B688-DD3BA1F883F8}" type="datetimeFigureOut">
              <a:rPr lang="en-IL" smtClean="0"/>
              <a:t>16/06/2022</a:t>
            </a:fld>
            <a:endParaRPr lang="en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8B6FC0-D33B-7E40-B262-8E5D680D8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7C3643-73DC-CF4C-BEEF-0C0FEC7E5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8F7C-49D7-924E-BD02-69355F437085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844205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873C3A-C0E3-2E4F-9A48-F3A2B6DFE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4F50-72A8-B044-B688-DD3BA1F883F8}" type="datetimeFigureOut">
              <a:rPr lang="en-IL" smtClean="0"/>
              <a:t>16/06/2022</a:t>
            </a:fld>
            <a:endParaRPr lang="en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76DB79-BD33-E54F-BEA7-7999708A5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249A34-6D68-A74F-89C9-A0398731D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8F7C-49D7-924E-BD02-69355F437085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835444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3C40B-BA94-3442-8B61-CFD2CB1D6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C79CE-C6F3-0848-B82D-296B3769F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85D5E9-FA04-7549-A7CD-DCED2238B8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77E26B-F7F7-6E49-A078-4068E37DD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4F50-72A8-B044-B688-DD3BA1F883F8}" type="datetimeFigureOut">
              <a:rPr lang="en-IL" smtClean="0"/>
              <a:t>16/06/2022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D8F83B-9D3A-7849-A7DB-DE006E111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0872D2-2757-F748-ABB6-E1D5E1C4E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8F7C-49D7-924E-BD02-69355F437085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118508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F3A92-489E-6B42-9B48-25920C942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280E5B-6AD5-6640-8A8E-12D544E40F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B3D800-A46D-4B46-BD01-72EC9E869E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42D2E3-3C54-C343-911A-4ED13D71B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4F50-72A8-B044-B688-DD3BA1F883F8}" type="datetimeFigureOut">
              <a:rPr lang="en-IL" smtClean="0"/>
              <a:t>16/06/2022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12808E-B692-C946-BDE0-76429E69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37AB04-881D-5E4D-A325-A2C386900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8F7C-49D7-924E-BD02-69355F437085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401523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967D16-9173-7D43-BD1C-D21451892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B0735C-CF43-3248-A3FA-F06DBC3411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4B380-256C-304B-9A49-68C6736552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04F50-72A8-B044-B688-DD3BA1F883F8}" type="datetimeFigureOut">
              <a:rPr lang="en-IL" smtClean="0"/>
              <a:t>16/06/2022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F9F5B-C362-D948-8BA6-9A67E96A72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3284D5-4000-8944-AC09-671985CC11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98F7C-49D7-924E-BD02-69355F437085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25371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9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8120D124-7F74-8645-A915-0576A286E070}"/>
              </a:ext>
            </a:extLst>
          </p:cNvPr>
          <p:cNvSpPr/>
          <p:nvPr/>
        </p:nvSpPr>
        <p:spPr>
          <a:xfrm rot="10800000" flipH="1">
            <a:off x="0" y="-5416"/>
            <a:ext cx="6713031" cy="6885555"/>
          </a:xfrm>
          <a:custGeom>
            <a:avLst/>
            <a:gdLst>
              <a:gd name="connsiteX0" fmla="*/ 0 w 5062194"/>
              <a:gd name="connsiteY0" fmla="*/ 0 h 6859314"/>
              <a:gd name="connsiteX1" fmla="*/ 5062194 w 5062194"/>
              <a:gd name="connsiteY1" fmla="*/ 0 h 6859314"/>
              <a:gd name="connsiteX2" fmla="*/ 5062194 w 5062194"/>
              <a:gd name="connsiteY2" fmla="*/ 6859314 h 6859314"/>
              <a:gd name="connsiteX3" fmla="*/ 0 w 5062194"/>
              <a:gd name="connsiteY3" fmla="*/ 6859314 h 6859314"/>
              <a:gd name="connsiteX4" fmla="*/ 0 w 5062194"/>
              <a:gd name="connsiteY4" fmla="*/ 0 h 6859314"/>
              <a:gd name="connsiteX0" fmla="*/ 0 w 6834433"/>
              <a:gd name="connsiteY0" fmla="*/ 0 h 6859314"/>
              <a:gd name="connsiteX1" fmla="*/ 6834433 w 6834433"/>
              <a:gd name="connsiteY1" fmla="*/ 9427 h 6859314"/>
              <a:gd name="connsiteX2" fmla="*/ 5062194 w 6834433"/>
              <a:gd name="connsiteY2" fmla="*/ 6859314 h 6859314"/>
              <a:gd name="connsiteX3" fmla="*/ 0 w 6834433"/>
              <a:gd name="connsiteY3" fmla="*/ 6859314 h 6859314"/>
              <a:gd name="connsiteX4" fmla="*/ 0 w 6834433"/>
              <a:gd name="connsiteY4" fmla="*/ 0 h 6859314"/>
              <a:gd name="connsiteX0" fmla="*/ 0 w 6834433"/>
              <a:gd name="connsiteY0" fmla="*/ 0 h 6859314"/>
              <a:gd name="connsiteX1" fmla="*/ 6834433 w 6834433"/>
              <a:gd name="connsiteY1" fmla="*/ 9427 h 6859314"/>
              <a:gd name="connsiteX2" fmla="*/ 4091234 w 6834433"/>
              <a:gd name="connsiteY2" fmla="*/ 6849887 h 6859314"/>
              <a:gd name="connsiteX3" fmla="*/ 0 w 6834433"/>
              <a:gd name="connsiteY3" fmla="*/ 6859314 h 6859314"/>
              <a:gd name="connsiteX4" fmla="*/ 0 w 6834433"/>
              <a:gd name="connsiteY4" fmla="*/ 0 h 6859314"/>
              <a:gd name="connsiteX0" fmla="*/ 0 w 5901179"/>
              <a:gd name="connsiteY0" fmla="*/ 0 h 6859314"/>
              <a:gd name="connsiteX1" fmla="*/ 5901179 w 5901179"/>
              <a:gd name="connsiteY1" fmla="*/ 9427 h 6859314"/>
              <a:gd name="connsiteX2" fmla="*/ 4091234 w 5901179"/>
              <a:gd name="connsiteY2" fmla="*/ 6849887 h 6859314"/>
              <a:gd name="connsiteX3" fmla="*/ 0 w 5901179"/>
              <a:gd name="connsiteY3" fmla="*/ 6859314 h 6859314"/>
              <a:gd name="connsiteX4" fmla="*/ 0 w 5901179"/>
              <a:gd name="connsiteY4" fmla="*/ 0 h 6859314"/>
              <a:gd name="connsiteX0" fmla="*/ 0 w 6890994"/>
              <a:gd name="connsiteY0" fmla="*/ 0 h 6859314"/>
              <a:gd name="connsiteX1" fmla="*/ 6890994 w 6890994"/>
              <a:gd name="connsiteY1" fmla="*/ 0 h 6859314"/>
              <a:gd name="connsiteX2" fmla="*/ 4091234 w 6890994"/>
              <a:gd name="connsiteY2" fmla="*/ 6849887 h 6859314"/>
              <a:gd name="connsiteX3" fmla="*/ 0 w 6890994"/>
              <a:gd name="connsiteY3" fmla="*/ 6859314 h 6859314"/>
              <a:gd name="connsiteX4" fmla="*/ 0 w 6890994"/>
              <a:gd name="connsiteY4" fmla="*/ 0 h 6859314"/>
              <a:gd name="connsiteX0" fmla="*/ 0 w 5671794"/>
              <a:gd name="connsiteY0" fmla="*/ 101600 h 6960914"/>
              <a:gd name="connsiteX1" fmla="*/ 5671794 w 5671794"/>
              <a:gd name="connsiteY1" fmla="*/ 0 h 6960914"/>
              <a:gd name="connsiteX2" fmla="*/ 4091234 w 5671794"/>
              <a:gd name="connsiteY2" fmla="*/ 6951487 h 6960914"/>
              <a:gd name="connsiteX3" fmla="*/ 0 w 5671794"/>
              <a:gd name="connsiteY3" fmla="*/ 6960914 h 6960914"/>
              <a:gd name="connsiteX4" fmla="*/ 0 w 5671794"/>
              <a:gd name="connsiteY4" fmla="*/ 101600 h 6960914"/>
              <a:gd name="connsiteX0" fmla="*/ 135466 w 5671794"/>
              <a:gd name="connsiteY0" fmla="*/ 270934 h 6960914"/>
              <a:gd name="connsiteX1" fmla="*/ 5671794 w 5671794"/>
              <a:gd name="connsiteY1" fmla="*/ 0 h 6960914"/>
              <a:gd name="connsiteX2" fmla="*/ 4091234 w 5671794"/>
              <a:gd name="connsiteY2" fmla="*/ 6951487 h 6960914"/>
              <a:gd name="connsiteX3" fmla="*/ 0 w 5671794"/>
              <a:gd name="connsiteY3" fmla="*/ 6960914 h 6960914"/>
              <a:gd name="connsiteX4" fmla="*/ 135466 w 5671794"/>
              <a:gd name="connsiteY4" fmla="*/ 270934 h 6960914"/>
              <a:gd name="connsiteX0" fmla="*/ 1269999 w 5671794"/>
              <a:gd name="connsiteY0" fmla="*/ 1 h 6960914"/>
              <a:gd name="connsiteX1" fmla="*/ 5671794 w 5671794"/>
              <a:gd name="connsiteY1" fmla="*/ 0 h 6960914"/>
              <a:gd name="connsiteX2" fmla="*/ 4091234 w 5671794"/>
              <a:gd name="connsiteY2" fmla="*/ 6951487 h 6960914"/>
              <a:gd name="connsiteX3" fmla="*/ 0 w 5671794"/>
              <a:gd name="connsiteY3" fmla="*/ 6960914 h 6960914"/>
              <a:gd name="connsiteX4" fmla="*/ 1269999 w 5671794"/>
              <a:gd name="connsiteY4" fmla="*/ 1 h 6960914"/>
              <a:gd name="connsiteX0" fmla="*/ 0 w 4401795"/>
              <a:gd name="connsiteY0" fmla="*/ 1 h 6951487"/>
              <a:gd name="connsiteX1" fmla="*/ 4401795 w 4401795"/>
              <a:gd name="connsiteY1" fmla="*/ 0 h 6951487"/>
              <a:gd name="connsiteX2" fmla="*/ 2821235 w 4401795"/>
              <a:gd name="connsiteY2" fmla="*/ 6951487 h 6951487"/>
              <a:gd name="connsiteX3" fmla="*/ 711201 w 4401795"/>
              <a:gd name="connsiteY3" fmla="*/ 6520648 h 6951487"/>
              <a:gd name="connsiteX4" fmla="*/ 0 w 4401795"/>
              <a:gd name="connsiteY4" fmla="*/ 1 h 6951487"/>
              <a:gd name="connsiteX0" fmla="*/ 33865 w 4435660"/>
              <a:gd name="connsiteY0" fmla="*/ 1 h 6960915"/>
              <a:gd name="connsiteX1" fmla="*/ 4435660 w 4435660"/>
              <a:gd name="connsiteY1" fmla="*/ 0 h 6960915"/>
              <a:gd name="connsiteX2" fmla="*/ 2855100 w 4435660"/>
              <a:gd name="connsiteY2" fmla="*/ 6951487 h 6960915"/>
              <a:gd name="connsiteX3" fmla="*/ 0 w 4435660"/>
              <a:gd name="connsiteY3" fmla="*/ 6960915 h 6960915"/>
              <a:gd name="connsiteX4" fmla="*/ 33865 w 4435660"/>
              <a:gd name="connsiteY4" fmla="*/ 1 h 6960915"/>
              <a:gd name="connsiteX0" fmla="*/ 33865 w 4435660"/>
              <a:gd name="connsiteY0" fmla="*/ 1 h 6968421"/>
              <a:gd name="connsiteX1" fmla="*/ 4435660 w 4435660"/>
              <a:gd name="connsiteY1" fmla="*/ 0 h 6968421"/>
              <a:gd name="connsiteX2" fmla="*/ 3126033 w 4435660"/>
              <a:gd name="connsiteY2" fmla="*/ 6968421 h 6968421"/>
              <a:gd name="connsiteX3" fmla="*/ 0 w 4435660"/>
              <a:gd name="connsiteY3" fmla="*/ 6960915 h 6968421"/>
              <a:gd name="connsiteX4" fmla="*/ 33865 w 4435660"/>
              <a:gd name="connsiteY4" fmla="*/ 1 h 6968421"/>
              <a:gd name="connsiteX0" fmla="*/ 33865 w 4808193"/>
              <a:gd name="connsiteY0" fmla="*/ 0 h 6968420"/>
              <a:gd name="connsiteX1" fmla="*/ 4808193 w 4808193"/>
              <a:gd name="connsiteY1" fmla="*/ 33865 h 6968420"/>
              <a:gd name="connsiteX2" fmla="*/ 3126033 w 4808193"/>
              <a:gd name="connsiteY2" fmla="*/ 6968420 h 6968420"/>
              <a:gd name="connsiteX3" fmla="*/ 0 w 4808193"/>
              <a:gd name="connsiteY3" fmla="*/ 6960914 h 6968420"/>
              <a:gd name="connsiteX4" fmla="*/ 33865 w 4808193"/>
              <a:gd name="connsiteY4" fmla="*/ 0 h 6968420"/>
              <a:gd name="connsiteX0" fmla="*/ 0 w 4774328"/>
              <a:gd name="connsiteY0" fmla="*/ 0 h 6968420"/>
              <a:gd name="connsiteX1" fmla="*/ 4774328 w 4774328"/>
              <a:gd name="connsiteY1" fmla="*/ 33865 h 6968420"/>
              <a:gd name="connsiteX2" fmla="*/ 3092168 w 4774328"/>
              <a:gd name="connsiteY2" fmla="*/ 6968420 h 6968420"/>
              <a:gd name="connsiteX3" fmla="*/ 1225091 w 4774328"/>
              <a:gd name="connsiteY3" fmla="*/ 6960914 h 6968420"/>
              <a:gd name="connsiteX4" fmla="*/ 0 w 4774328"/>
              <a:gd name="connsiteY4" fmla="*/ 0 h 6968420"/>
              <a:gd name="connsiteX0" fmla="*/ 60370 w 3549237"/>
              <a:gd name="connsiteY0" fmla="*/ 0 h 6941916"/>
              <a:gd name="connsiteX1" fmla="*/ 3549237 w 3549237"/>
              <a:gd name="connsiteY1" fmla="*/ 7361 h 6941916"/>
              <a:gd name="connsiteX2" fmla="*/ 1867077 w 3549237"/>
              <a:gd name="connsiteY2" fmla="*/ 6941916 h 6941916"/>
              <a:gd name="connsiteX3" fmla="*/ 0 w 3549237"/>
              <a:gd name="connsiteY3" fmla="*/ 6934410 h 6941916"/>
              <a:gd name="connsiteX4" fmla="*/ 60370 w 3549237"/>
              <a:gd name="connsiteY4" fmla="*/ 0 h 6941916"/>
              <a:gd name="connsiteX0" fmla="*/ 7362 w 3496229"/>
              <a:gd name="connsiteY0" fmla="*/ 0 h 6941916"/>
              <a:gd name="connsiteX1" fmla="*/ 3496229 w 3496229"/>
              <a:gd name="connsiteY1" fmla="*/ 7361 h 6941916"/>
              <a:gd name="connsiteX2" fmla="*/ 1814069 w 3496229"/>
              <a:gd name="connsiteY2" fmla="*/ 6941916 h 6941916"/>
              <a:gd name="connsiteX3" fmla="*/ 0 w 3496229"/>
              <a:gd name="connsiteY3" fmla="*/ 6934410 h 6941916"/>
              <a:gd name="connsiteX4" fmla="*/ 7362 w 3496229"/>
              <a:gd name="connsiteY4" fmla="*/ 0 h 6941916"/>
              <a:gd name="connsiteX0" fmla="*/ 7362 w 3496229"/>
              <a:gd name="connsiteY0" fmla="*/ 0 h 6941916"/>
              <a:gd name="connsiteX1" fmla="*/ 3496229 w 3496229"/>
              <a:gd name="connsiteY1" fmla="*/ 7361 h 6941916"/>
              <a:gd name="connsiteX2" fmla="*/ 1827321 w 3496229"/>
              <a:gd name="connsiteY2" fmla="*/ 6941916 h 6941916"/>
              <a:gd name="connsiteX3" fmla="*/ 0 w 3496229"/>
              <a:gd name="connsiteY3" fmla="*/ 6934410 h 6941916"/>
              <a:gd name="connsiteX4" fmla="*/ 7362 w 3496229"/>
              <a:gd name="connsiteY4" fmla="*/ 0 h 6941916"/>
              <a:gd name="connsiteX0" fmla="*/ 7362 w 3496229"/>
              <a:gd name="connsiteY0" fmla="*/ 0 h 6934410"/>
              <a:gd name="connsiteX1" fmla="*/ 3496229 w 3496229"/>
              <a:gd name="connsiteY1" fmla="*/ 7361 h 6934410"/>
              <a:gd name="connsiteX2" fmla="*/ 2277895 w 3496229"/>
              <a:gd name="connsiteY2" fmla="*/ 6902160 h 6934410"/>
              <a:gd name="connsiteX3" fmla="*/ 0 w 3496229"/>
              <a:gd name="connsiteY3" fmla="*/ 6934410 h 6934410"/>
              <a:gd name="connsiteX4" fmla="*/ 7362 w 3496229"/>
              <a:gd name="connsiteY4" fmla="*/ 0 h 6934410"/>
              <a:gd name="connsiteX0" fmla="*/ 7362 w 4437133"/>
              <a:gd name="connsiteY0" fmla="*/ 0 h 6934410"/>
              <a:gd name="connsiteX1" fmla="*/ 4437133 w 4437133"/>
              <a:gd name="connsiteY1" fmla="*/ 20613 h 6934410"/>
              <a:gd name="connsiteX2" fmla="*/ 2277895 w 4437133"/>
              <a:gd name="connsiteY2" fmla="*/ 6902160 h 6934410"/>
              <a:gd name="connsiteX3" fmla="*/ 0 w 4437133"/>
              <a:gd name="connsiteY3" fmla="*/ 6934410 h 6934410"/>
              <a:gd name="connsiteX4" fmla="*/ 7362 w 4437133"/>
              <a:gd name="connsiteY4" fmla="*/ 0 h 6934410"/>
              <a:gd name="connsiteX0" fmla="*/ 484441 w 4914212"/>
              <a:gd name="connsiteY0" fmla="*/ 0 h 6921158"/>
              <a:gd name="connsiteX1" fmla="*/ 4914212 w 4914212"/>
              <a:gd name="connsiteY1" fmla="*/ 20613 h 6921158"/>
              <a:gd name="connsiteX2" fmla="*/ 2754974 w 4914212"/>
              <a:gd name="connsiteY2" fmla="*/ 6902160 h 6921158"/>
              <a:gd name="connsiteX3" fmla="*/ 0 w 4914212"/>
              <a:gd name="connsiteY3" fmla="*/ 6921158 h 6921158"/>
              <a:gd name="connsiteX4" fmla="*/ 484441 w 4914212"/>
              <a:gd name="connsiteY4" fmla="*/ 0 h 6921158"/>
              <a:gd name="connsiteX0" fmla="*/ 0 w 4946606"/>
              <a:gd name="connsiteY0" fmla="*/ 0 h 6907906"/>
              <a:gd name="connsiteX1" fmla="*/ 4946606 w 4946606"/>
              <a:gd name="connsiteY1" fmla="*/ 7361 h 6907906"/>
              <a:gd name="connsiteX2" fmla="*/ 2787368 w 4946606"/>
              <a:gd name="connsiteY2" fmla="*/ 6888908 h 6907906"/>
              <a:gd name="connsiteX3" fmla="*/ 32394 w 4946606"/>
              <a:gd name="connsiteY3" fmla="*/ 6907906 h 6907906"/>
              <a:gd name="connsiteX4" fmla="*/ 0 w 4946606"/>
              <a:gd name="connsiteY4" fmla="*/ 0 h 6907906"/>
              <a:gd name="connsiteX0" fmla="*/ 1766425 w 6713031"/>
              <a:gd name="connsiteY0" fmla="*/ 0 h 6892916"/>
              <a:gd name="connsiteX1" fmla="*/ 6713031 w 6713031"/>
              <a:gd name="connsiteY1" fmla="*/ 7361 h 6892916"/>
              <a:gd name="connsiteX2" fmla="*/ 4553793 w 6713031"/>
              <a:gd name="connsiteY2" fmla="*/ 6888908 h 6892916"/>
              <a:gd name="connsiteX3" fmla="*/ 0 w 6713031"/>
              <a:gd name="connsiteY3" fmla="*/ 6892916 h 6892916"/>
              <a:gd name="connsiteX4" fmla="*/ 1766425 w 6713031"/>
              <a:gd name="connsiteY4" fmla="*/ 0 h 6892916"/>
              <a:gd name="connsiteX0" fmla="*/ 12575 w 6713031"/>
              <a:gd name="connsiteY0" fmla="*/ 7629 h 6885555"/>
              <a:gd name="connsiteX1" fmla="*/ 6713031 w 6713031"/>
              <a:gd name="connsiteY1" fmla="*/ 0 h 6885555"/>
              <a:gd name="connsiteX2" fmla="*/ 4553793 w 6713031"/>
              <a:gd name="connsiteY2" fmla="*/ 6881547 h 6885555"/>
              <a:gd name="connsiteX3" fmla="*/ 0 w 6713031"/>
              <a:gd name="connsiteY3" fmla="*/ 6885555 h 6885555"/>
              <a:gd name="connsiteX4" fmla="*/ 12575 w 6713031"/>
              <a:gd name="connsiteY4" fmla="*/ 7629 h 6885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3031" h="6885555">
                <a:moveTo>
                  <a:pt x="12575" y="7629"/>
                </a:moveTo>
                <a:lnTo>
                  <a:pt x="6713031" y="0"/>
                </a:lnTo>
                <a:lnTo>
                  <a:pt x="4553793" y="6881547"/>
                </a:lnTo>
                <a:lnTo>
                  <a:pt x="0" y="6885555"/>
                </a:lnTo>
                <a:cubicBezTo>
                  <a:pt x="4192" y="4592913"/>
                  <a:pt x="8383" y="2300271"/>
                  <a:pt x="12575" y="7629"/>
                </a:cubicBezTo>
                <a:close/>
              </a:path>
            </a:pathLst>
          </a:custGeom>
          <a:solidFill>
            <a:srgbClr val="0020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IL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1C76BC-D103-7240-9A76-B622FF0A3BA1}"/>
              </a:ext>
            </a:extLst>
          </p:cNvPr>
          <p:cNvSpPr/>
          <p:nvPr/>
        </p:nvSpPr>
        <p:spPr>
          <a:xfrm>
            <a:off x="6441187" y="3452379"/>
            <a:ext cx="5750813" cy="731959"/>
          </a:xfrm>
          <a:prstGeom prst="rect">
            <a:avLst/>
          </a:prstGeom>
          <a:solidFill>
            <a:srgbClr val="D39F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en-IL" dirty="0">
                <a:latin typeface="Assistant" pitchFamily="2" charset="-79"/>
                <a:cs typeface="Assistant" pitchFamily="2" charset="-79"/>
              </a:rPr>
              <a:t>Rana Shahout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2FEE91-6C64-0D43-A3C9-9894687AAA37}"/>
              </a:ext>
            </a:extLst>
          </p:cNvPr>
          <p:cNvSpPr txBox="1"/>
          <p:nvPr/>
        </p:nvSpPr>
        <p:spPr>
          <a:xfrm>
            <a:off x="5318235" y="294367"/>
            <a:ext cx="6873765" cy="2642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6600" dirty="0">
                <a:solidFill>
                  <a:srgbClr val="002046"/>
                </a:solidFill>
                <a:latin typeface="Assistant" pitchFamily="2" charset="-79"/>
                <a:cs typeface="Assistant" pitchFamily="2" charset="-79"/>
              </a:rPr>
              <a:t>Heavy Hitters Latency Quantile Estimation</a:t>
            </a:r>
            <a:endParaRPr lang="en-IL" sz="6600" dirty="0">
              <a:solidFill>
                <a:srgbClr val="002046"/>
              </a:solidFill>
              <a:latin typeface="Assistant" pitchFamily="2" charset="-79"/>
              <a:cs typeface="Assistant" pitchFamily="2" charset="-79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218F1D-0570-8843-9713-5F1AC1775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978" y="5944961"/>
            <a:ext cx="4908835" cy="3681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D2CD879-6A2B-4DCD-693B-C1AB62660D02}"/>
              </a:ext>
            </a:extLst>
          </p:cNvPr>
          <p:cNvSpPr txBox="1"/>
          <p:nvPr/>
        </p:nvSpPr>
        <p:spPr>
          <a:xfrm>
            <a:off x="6797598" y="4376473"/>
            <a:ext cx="49359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dirty="0">
                <a:latin typeface="Assistant" pitchFamily="2" charset="-79"/>
                <a:cs typeface="Assistant" pitchFamily="2" charset="-79"/>
              </a:rPr>
              <a:t>Joint work with: Ran Ben Basat and Roy Friedman</a:t>
            </a:r>
          </a:p>
          <a:p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593784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2F2978C-0E23-904E-BBFF-C902960614FB}"/>
              </a:ext>
            </a:extLst>
          </p:cNvPr>
          <p:cNvCxnSpPr>
            <a:cxnSpLocks/>
          </p:cNvCxnSpPr>
          <p:nvPr/>
        </p:nvCxnSpPr>
        <p:spPr>
          <a:xfrm>
            <a:off x="16878" y="6362885"/>
            <a:ext cx="7338646" cy="0"/>
          </a:xfrm>
          <a:prstGeom prst="line">
            <a:avLst/>
          </a:prstGeom>
          <a:ln w="12700">
            <a:solidFill>
              <a:srgbClr val="D39F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7209F96-C0D6-EF46-88E6-A0C1CA463DAA}"/>
              </a:ext>
            </a:extLst>
          </p:cNvPr>
          <p:cNvSpPr txBox="1"/>
          <p:nvPr/>
        </p:nvSpPr>
        <p:spPr>
          <a:xfrm>
            <a:off x="513833" y="495114"/>
            <a:ext cx="11295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L" sz="4400" dirty="0">
                <a:solidFill>
                  <a:srgbClr val="002060"/>
                </a:solidFill>
                <a:latin typeface="Assistant" pitchFamily="2" charset="-79"/>
                <a:cs typeface="Assistant" pitchFamily="2" charset="-79"/>
              </a:rPr>
              <a:t>Space Saving (SS)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B780B86-9107-1E48-9DC3-A23DC61C2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2505" y="6169705"/>
            <a:ext cx="4056888" cy="30426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A5E4DB7-B179-494D-924B-F9348CBFFDBF}"/>
              </a:ext>
            </a:extLst>
          </p:cNvPr>
          <p:cNvSpPr/>
          <p:nvPr/>
        </p:nvSpPr>
        <p:spPr>
          <a:xfrm>
            <a:off x="67189" y="1601482"/>
            <a:ext cx="1136864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85900" lvl="2" indent="-57150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2047"/>
              </a:solidFill>
              <a:latin typeface="Helvetica" pitchFamily="2" charset="0"/>
              <a:cs typeface="Assistant" pitchFamily="2" charset="-79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2047"/>
              </a:solidFill>
              <a:latin typeface="Helvetica" pitchFamily="2" charset="0"/>
              <a:cs typeface="Assistant" pitchFamily="2" charset="-79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2047"/>
              </a:solidFill>
              <a:latin typeface="Helvetica" pitchFamily="2" charset="0"/>
              <a:cs typeface="Assistant" pitchFamily="2" charset="-79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en-IL" sz="3600" dirty="0">
              <a:solidFill>
                <a:srgbClr val="002060"/>
              </a:solidFill>
              <a:latin typeface="Helvetica" pitchFamily="2" charset="0"/>
              <a:cs typeface="Assistant" pitchFamily="2" charset="-79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en-IL" sz="2400" dirty="0">
              <a:solidFill>
                <a:srgbClr val="002047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AB4373-5448-53E6-8861-EF761CCA7836}"/>
              </a:ext>
            </a:extLst>
          </p:cNvPr>
          <p:cNvSpPr/>
          <p:nvPr/>
        </p:nvSpPr>
        <p:spPr>
          <a:xfrm>
            <a:off x="67189" y="1601482"/>
            <a:ext cx="11368645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47"/>
                </a:solidFill>
                <a:latin typeface="Assistant" pitchFamily="2" charset="-79"/>
                <a:cs typeface="Assistant" pitchFamily="2" charset="-79"/>
              </a:rPr>
              <a:t>Keep k items and counts initially zero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47"/>
                </a:solidFill>
                <a:latin typeface="Assistant" pitchFamily="2" charset="-79"/>
                <a:cs typeface="Assistant" pitchFamily="2" charset="-79"/>
              </a:rPr>
              <a:t>Count first k distinct item exactly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47"/>
                </a:solidFill>
                <a:latin typeface="Assistant" pitchFamily="2" charset="-79"/>
                <a:cs typeface="Assistant" pitchFamily="2" charset="-79"/>
              </a:rPr>
              <a:t>Only over-estimation errors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47"/>
                </a:solidFill>
                <a:latin typeface="Assistant" pitchFamily="2" charset="-79"/>
                <a:cs typeface="Assistant" pitchFamily="2" charset="-79"/>
              </a:rPr>
              <a:t>Frequency estimation is more accurate for significant elements</a:t>
            </a:r>
          </a:p>
          <a:p>
            <a:endParaRPr lang="en-US" sz="3200" dirty="0">
              <a:solidFill>
                <a:srgbClr val="002047"/>
              </a:solidFill>
              <a:latin typeface="Assistant" pitchFamily="2" charset="-79"/>
              <a:cs typeface="Assistant" pitchFamily="2" charset="-79"/>
            </a:endParaRPr>
          </a:p>
          <a:p>
            <a:endParaRPr lang="en-US" sz="3200" dirty="0">
              <a:solidFill>
                <a:srgbClr val="002047"/>
              </a:solidFill>
              <a:latin typeface="Assistant" pitchFamily="2" charset="-79"/>
              <a:cs typeface="Assistant" pitchFamily="2" charset="-79"/>
            </a:endParaRPr>
          </a:p>
          <a:p>
            <a:endParaRPr lang="en-US" dirty="0"/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504894CA-D91C-F8C8-D0A0-3390507150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2342" y="3848888"/>
            <a:ext cx="4567315" cy="2153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7897CFF-1DB1-8099-F6C3-B41BD25EF2E7}"/>
              </a:ext>
            </a:extLst>
          </p:cNvPr>
          <p:cNvSpPr/>
          <p:nvPr/>
        </p:nvSpPr>
        <p:spPr>
          <a:xfrm>
            <a:off x="3812342" y="5210978"/>
            <a:ext cx="4362174" cy="6059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00362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2F2978C-0E23-904E-BBFF-C902960614FB}"/>
              </a:ext>
            </a:extLst>
          </p:cNvPr>
          <p:cNvCxnSpPr>
            <a:cxnSpLocks/>
          </p:cNvCxnSpPr>
          <p:nvPr/>
        </p:nvCxnSpPr>
        <p:spPr>
          <a:xfrm>
            <a:off x="16878" y="6362885"/>
            <a:ext cx="7338646" cy="0"/>
          </a:xfrm>
          <a:prstGeom prst="line">
            <a:avLst/>
          </a:prstGeom>
          <a:ln w="12700">
            <a:solidFill>
              <a:srgbClr val="D39F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7209F96-C0D6-EF46-88E6-A0C1CA463DAA}"/>
              </a:ext>
            </a:extLst>
          </p:cNvPr>
          <p:cNvSpPr txBox="1"/>
          <p:nvPr/>
        </p:nvSpPr>
        <p:spPr>
          <a:xfrm>
            <a:off x="513833" y="495114"/>
            <a:ext cx="11295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L" sz="4400" dirty="0">
                <a:solidFill>
                  <a:srgbClr val="002060"/>
                </a:solidFill>
                <a:latin typeface="Assistant" pitchFamily="2" charset="-79"/>
                <a:cs typeface="Assistant" pitchFamily="2" charset="-79"/>
              </a:rPr>
              <a:t>Space Saving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B780B86-9107-1E48-9DC3-A23DC61C2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2505" y="6169705"/>
            <a:ext cx="4056888" cy="3042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0CEA85D-578F-C237-80FA-9099CFE145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0146" y="654218"/>
            <a:ext cx="9590755" cy="528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244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2F2978C-0E23-904E-BBFF-C902960614FB}"/>
              </a:ext>
            </a:extLst>
          </p:cNvPr>
          <p:cNvCxnSpPr>
            <a:cxnSpLocks/>
          </p:cNvCxnSpPr>
          <p:nvPr/>
        </p:nvCxnSpPr>
        <p:spPr>
          <a:xfrm>
            <a:off x="16878" y="6362885"/>
            <a:ext cx="7338646" cy="0"/>
          </a:xfrm>
          <a:prstGeom prst="line">
            <a:avLst/>
          </a:prstGeom>
          <a:ln w="12700">
            <a:solidFill>
              <a:srgbClr val="D39F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7209F96-C0D6-EF46-88E6-A0C1CA463DAA}"/>
              </a:ext>
            </a:extLst>
          </p:cNvPr>
          <p:cNvSpPr txBox="1"/>
          <p:nvPr/>
        </p:nvSpPr>
        <p:spPr>
          <a:xfrm>
            <a:off x="513833" y="495114"/>
            <a:ext cx="11295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47"/>
                </a:solidFill>
                <a:latin typeface="Assistant" pitchFamily="2" charset="-79"/>
                <a:cs typeface="Assistant" pitchFamily="2" charset="-79"/>
              </a:rPr>
              <a:t>How to define approximate quantile?</a:t>
            </a:r>
            <a:endParaRPr lang="en-IL" sz="4400" dirty="0">
              <a:solidFill>
                <a:srgbClr val="002060"/>
              </a:solidFill>
              <a:latin typeface="Assistant" pitchFamily="2" charset="-79"/>
              <a:cs typeface="Assistant" pitchFamily="2" charset="-79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B780B86-9107-1E48-9DC3-A23DC61C2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2505" y="6169705"/>
            <a:ext cx="4056888" cy="30426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A5E4DB7-B179-494D-924B-F9348CBFFDBF}"/>
              </a:ext>
            </a:extLst>
          </p:cNvPr>
          <p:cNvSpPr/>
          <p:nvPr/>
        </p:nvSpPr>
        <p:spPr>
          <a:xfrm>
            <a:off x="67189" y="1601482"/>
            <a:ext cx="1136864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85900" lvl="2" indent="-57150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2047"/>
              </a:solidFill>
              <a:latin typeface="Helvetica" pitchFamily="2" charset="0"/>
              <a:cs typeface="Assistant" pitchFamily="2" charset="-79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2047"/>
              </a:solidFill>
              <a:latin typeface="Helvetica" pitchFamily="2" charset="0"/>
              <a:cs typeface="Assistant" pitchFamily="2" charset="-79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2047"/>
              </a:solidFill>
              <a:latin typeface="Helvetica" pitchFamily="2" charset="0"/>
              <a:cs typeface="Assistant" pitchFamily="2" charset="-79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en-IL" sz="3600" dirty="0">
              <a:solidFill>
                <a:srgbClr val="002060"/>
              </a:solidFill>
              <a:latin typeface="Helvetica" pitchFamily="2" charset="0"/>
              <a:cs typeface="Assistant" pitchFamily="2" charset="-79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en-IL" sz="2400" dirty="0">
              <a:solidFill>
                <a:srgbClr val="002047"/>
              </a:solidFill>
              <a:latin typeface="Assistant" pitchFamily="2" charset="-79"/>
              <a:cs typeface="Assistant" pitchFamily="2" charset="-79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6AB4373-5448-53E6-8861-EF761CCA7836}"/>
                  </a:ext>
                </a:extLst>
              </p:cNvPr>
              <p:cNvSpPr/>
              <p:nvPr/>
            </p:nvSpPr>
            <p:spPr>
              <a:xfrm>
                <a:off x="67189" y="1601482"/>
                <a:ext cx="11368645" cy="39087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ssistant" pitchFamily="2" charset="-79"/>
                      </a:rPr>
                      <m:t>𝑞</m:t>
                    </m:r>
                  </m:oMath>
                </a14:m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  <a:latin typeface="Assistant" pitchFamily="2" charset="-79"/>
                    <a:cs typeface="Assistant" pitchFamily="2" charset="-79"/>
                  </a:rPr>
                  <a:t>-quantile =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sz="28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ssistant" pitchFamily="2" charset="-79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ssistant" pitchFamily="2" charset="-79"/>
                          </a:rPr>
                          <m:t>𝑞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ssistant" pitchFamily="2" charset="-79"/>
                          </a:rPr>
                          <m:t>.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ssistant" pitchFamily="2" charset="-79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  <a:latin typeface="Assistant" pitchFamily="2" charset="-79"/>
                    <a:cs typeface="Assistant" pitchFamily="2" charset="-79"/>
                  </a:rPr>
                  <a:t>-</a:t>
                </a:r>
                <a:r>
                  <a:rPr lang="en-US" sz="2800" dirty="0" err="1">
                    <a:solidFill>
                      <a:schemeClr val="accent6">
                        <a:lumMod val="75000"/>
                      </a:schemeClr>
                    </a:solidFill>
                    <a:latin typeface="Assistant" pitchFamily="2" charset="-79"/>
                    <a:cs typeface="Assistant" pitchFamily="2" charset="-79"/>
                  </a:rPr>
                  <a:t>th</a:t>
                </a: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  <a:latin typeface="Assistant" pitchFamily="2" charset="-79"/>
                    <a:cs typeface="Assistant" pitchFamily="2" charset="-79"/>
                  </a:rPr>
                  <a:t> smallest element 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ssistant" pitchFamily="2" charset="-79"/>
                      </a:rPr>
                      <m:t>𝑞</m:t>
                    </m:r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ssistant" pitchFamily="2" charset="-79"/>
                      </a:rPr>
                      <m:t>∈[0,1]</m:t>
                    </m:r>
                  </m:oMath>
                </a14:m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  <a:latin typeface="Assistant" pitchFamily="2" charset="-79"/>
                    <a:cs typeface="Assistant" pitchFamily="2" charset="-79"/>
                  </a:rPr>
                  <a:t>)</a:t>
                </a:r>
                <a:endParaRPr lang="en-US" sz="2800" dirty="0">
                  <a:solidFill>
                    <a:srgbClr val="002060"/>
                  </a:solidFill>
                  <a:latin typeface="Assistant" pitchFamily="2" charset="-79"/>
                  <a:cs typeface="Assistant" pitchFamily="2" charset="-79"/>
                </a:endParaRP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002060"/>
                    </a:solidFill>
                    <a:latin typeface="Assistant" pitchFamily="2" charset="-79"/>
                    <a:cs typeface="Assistant" pitchFamily="2" charset="-79"/>
                  </a:rPr>
                  <a:t>Median = 0.5-quantile</a:t>
                </a:r>
              </a:p>
              <a:p>
                <a:pPr lvl="1"/>
                <a:endParaRPr lang="en-US" sz="3600" dirty="0">
                  <a:solidFill>
                    <a:srgbClr val="002060"/>
                  </a:solidFill>
                  <a:latin typeface="Helvetica" pitchFamily="2" charset="0"/>
                  <a:cs typeface="Assistant" pitchFamily="2" charset="-79"/>
                </a:endParaRPr>
              </a:p>
              <a:p>
                <a:pPr lvl="1"/>
                <a:endParaRPr lang="en-US" sz="3600" dirty="0">
                  <a:solidFill>
                    <a:srgbClr val="002060"/>
                  </a:solidFill>
                  <a:latin typeface="Helvetica" pitchFamily="2" charset="0"/>
                  <a:cs typeface="Assistant" pitchFamily="2" charset="-79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lang="en-US" sz="3600" dirty="0">
                  <a:solidFill>
                    <a:srgbClr val="002060"/>
                  </a:solidFill>
                  <a:latin typeface="Helvetica" pitchFamily="2" charset="0"/>
                  <a:cs typeface="Assistant" pitchFamily="2" charset="-79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ssistant" pitchFamily="2" charset="-79"/>
                      </a:rPr>
                      <m:t>𝜀</m:t>
                    </m:r>
                  </m:oMath>
                </a14:m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  <a:latin typeface="Assistant" pitchFamily="2" charset="-79"/>
                    <a:cs typeface="Assistant" pitchFamily="2" charset="-79"/>
                  </a:rPr>
                  <a:t>-approximate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ssistant" pitchFamily="2" charset="-79"/>
                      </a:rPr>
                      <m:t>𝑞</m:t>
                    </m:r>
                  </m:oMath>
                </a14:m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  <a:latin typeface="Assistant" pitchFamily="2" charset="-79"/>
                    <a:cs typeface="Assistant" pitchFamily="2" charset="-79"/>
                  </a:rPr>
                  <a:t>-quantile =</a:t>
                </a:r>
                <a:r>
                  <a:rPr lang="en-US" sz="2800" dirty="0">
                    <a:solidFill>
                      <a:srgbClr val="002060"/>
                    </a:solidFill>
                    <a:latin typeface="Assistant" pitchFamily="2" charset="-79"/>
                    <a:cs typeface="Assistant" pitchFamily="2" charset="-79"/>
                  </a:rPr>
                  <a:t> </a:t>
                </a: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  <a:latin typeface="Assistant" pitchFamily="2" charset="-79"/>
                    <a:cs typeface="Assistant" pitchFamily="2" charset="-79"/>
                  </a:rPr>
                  <a:t>any </a:t>
                </a:r>
                <a14:m>
                  <m:oMath xmlns:m="http://schemas.openxmlformats.org/officeDocument/2006/math">
                    <m:acc>
                      <m:accPr>
                        <m:chr m:val="́"/>
                        <m:ctrlPr>
                          <a:rPr lang="en-US" sz="28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ssistant" pitchFamily="2" charset="-79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ssistant" pitchFamily="2" charset="-79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  <a:latin typeface="Assistant" pitchFamily="2" charset="-79"/>
                    <a:cs typeface="Assistant" pitchFamily="2" charset="-79"/>
                  </a:rPr>
                  <a:t>-quantile for </a:t>
                </a:r>
                <a14:m>
                  <m:oMath xmlns:m="http://schemas.openxmlformats.org/officeDocument/2006/math">
                    <m:acc>
                      <m:accPr>
                        <m:chr m:val="́"/>
                        <m:ctrlPr>
                          <a:rPr lang="en-US" sz="28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ssistant" pitchFamily="2" charset="-79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ssistant" pitchFamily="2" charset="-79"/>
                          </a:rPr>
                          <m:t>𝑞</m:t>
                        </m:r>
                      </m:e>
                    </m:acc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ssistant" pitchFamily="2" charset="-79"/>
                      </a:rPr>
                      <m:t>=[</m:t>
                    </m:r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ssistant" pitchFamily="2" charset="-79"/>
                      </a:rPr>
                      <m:t>𝑞</m:t>
                    </m:r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ssistant" pitchFamily="2" charset="-79"/>
                      </a:rPr>
                      <m:t>−</m:t>
                    </m:r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ssistant" pitchFamily="2" charset="-79"/>
                      </a:rPr>
                      <m:t>𝜀</m:t>
                    </m:r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ssistant" pitchFamily="2" charset="-79"/>
                      </a:rPr>
                      <m:t>, </m:t>
                    </m:r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ssistant" pitchFamily="2" charset="-79"/>
                      </a:rPr>
                      <m:t>𝑞</m:t>
                    </m:r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ssistant" pitchFamily="2" charset="-79"/>
                      </a:rPr>
                      <m:t>+</m:t>
                    </m:r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ssistant" pitchFamily="2" charset="-79"/>
                      </a:rPr>
                      <m:t>𝜀</m:t>
                    </m:r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ssistant" pitchFamily="2" charset="-79"/>
                      </a:rPr>
                      <m:t>]</m:t>
                    </m:r>
                  </m:oMath>
                </a14:m>
                <a:endParaRPr lang="en-US" sz="2800" dirty="0">
                  <a:solidFill>
                    <a:srgbClr val="002060"/>
                  </a:solidFill>
                  <a:latin typeface="Assistant" pitchFamily="2" charset="-79"/>
                  <a:cs typeface="Assistant" pitchFamily="2" charset="-79"/>
                </a:endParaRP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002060"/>
                    </a:solidFill>
                    <a:latin typeface="Assistant" pitchFamily="2" charset="-79"/>
                    <a:cs typeface="Assistant" pitchFamily="2" charset="-79"/>
                  </a:rPr>
                  <a:t>1%-approximate medians are 49%- and 51%-quantiles (and items in between)</a:t>
                </a: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6AB4373-5448-53E6-8861-EF761CCA78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89" y="1601482"/>
                <a:ext cx="11368645" cy="3908762"/>
              </a:xfrm>
              <a:prstGeom prst="rect">
                <a:avLst/>
              </a:prstGeom>
              <a:blipFill>
                <a:blip r:embed="rId4"/>
                <a:stretch>
                  <a:fillRect t="-1948" b="-357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Chart, histogram&#10;&#10;Description automatically generated">
            <a:extLst>
              <a:ext uri="{FF2B5EF4-FFF2-40B4-BE49-F238E27FC236}">
                <a16:creationId xmlns:a16="http://schemas.microsoft.com/office/drawing/2014/main" id="{DD66CB0B-40DB-0B9F-6BA8-4FC85B3173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0200" y="2214573"/>
            <a:ext cx="2971800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5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2F2978C-0E23-904E-BBFF-C902960614FB}"/>
              </a:ext>
            </a:extLst>
          </p:cNvPr>
          <p:cNvCxnSpPr>
            <a:cxnSpLocks/>
          </p:cNvCxnSpPr>
          <p:nvPr/>
        </p:nvCxnSpPr>
        <p:spPr>
          <a:xfrm>
            <a:off x="16878" y="6362885"/>
            <a:ext cx="7338646" cy="0"/>
          </a:xfrm>
          <a:prstGeom prst="line">
            <a:avLst/>
          </a:prstGeom>
          <a:ln w="12700">
            <a:solidFill>
              <a:srgbClr val="D39F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7209F96-C0D6-EF46-88E6-A0C1CA463DAA}"/>
                  </a:ext>
                </a:extLst>
              </p:cNvPr>
              <p:cNvSpPr txBox="1"/>
              <p:nvPr/>
            </p:nvSpPr>
            <p:spPr>
              <a:xfrm>
                <a:off x="513833" y="495114"/>
                <a:ext cx="1129556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ssistant" pitchFamily="2" charset="-79"/>
                      </a:rPr>
                      <m:t>𝜀</m:t>
                    </m:r>
                  </m:oMath>
                </a14:m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  <a:latin typeface="Assistant" pitchFamily="2" charset="-79"/>
                    <a:cs typeface="Assistant" pitchFamily="2" charset="-79"/>
                  </a:rPr>
                  <a:t>-approximate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ssistant" pitchFamily="2" charset="-79"/>
                      </a:rPr>
                      <m:t>𝑞</m:t>
                    </m:r>
                  </m:oMath>
                </a14:m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  <a:latin typeface="Assistant" pitchFamily="2" charset="-79"/>
                    <a:cs typeface="Assistant" pitchFamily="2" charset="-79"/>
                  </a:rPr>
                  <a:t>-quantile</a:t>
                </a:r>
                <a:r>
                  <a:rPr lang="he-IL" sz="4400" dirty="0">
                    <a:solidFill>
                      <a:schemeClr val="accent6">
                        <a:lumMod val="75000"/>
                      </a:schemeClr>
                    </a:solidFill>
                    <a:latin typeface="Assistant" pitchFamily="2" charset="-79"/>
                    <a:cs typeface="Assistant" pitchFamily="2" charset="-79"/>
                  </a:rPr>
                  <a:t> </a:t>
                </a:r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  <a:latin typeface="Assistant" pitchFamily="2" charset="-79"/>
                    <a:cs typeface="Assistant" pitchFamily="2" charset="-79"/>
                  </a:rPr>
                  <a:t> per flow?</a:t>
                </a:r>
                <a:endParaRPr lang="en-IL" sz="4400" dirty="0">
                  <a:solidFill>
                    <a:srgbClr val="002060"/>
                  </a:solidFill>
                  <a:latin typeface="Assistant" pitchFamily="2" charset="-79"/>
                  <a:cs typeface="Assistant" pitchFamily="2" charset="-79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7209F96-C0D6-EF46-88E6-A0C1CA463D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833" y="495114"/>
                <a:ext cx="11295560" cy="769441"/>
              </a:xfrm>
              <a:prstGeom prst="rect">
                <a:avLst/>
              </a:prstGeom>
              <a:blipFill>
                <a:blip r:embed="rId3"/>
                <a:stretch>
                  <a:fillRect l="-449" t="-14516" b="-3709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EB780B86-9107-1E48-9DC3-A23DC61C25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2505" y="6169705"/>
            <a:ext cx="4056888" cy="30426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A5E4DB7-B179-494D-924B-F9348CBFFDBF}"/>
              </a:ext>
            </a:extLst>
          </p:cNvPr>
          <p:cNvSpPr/>
          <p:nvPr/>
        </p:nvSpPr>
        <p:spPr>
          <a:xfrm>
            <a:off x="67189" y="1601482"/>
            <a:ext cx="1136864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85900" lvl="2" indent="-57150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2047"/>
              </a:solidFill>
              <a:latin typeface="Helvetica" pitchFamily="2" charset="0"/>
              <a:cs typeface="Assistant" pitchFamily="2" charset="-79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2047"/>
              </a:solidFill>
              <a:latin typeface="Helvetica" pitchFamily="2" charset="0"/>
              <a:cs typeface="Assistant" pitchFamily="2" charset="-79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2047"/>
              </a:solidFill>
              <a:latin typeface="Helvetica" pitchFamily="2" charset="0"/>
              <a:cs typeface="Assistant" pitchFamily="2" charset="-79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en-IL" sz="3600" dirty="0">
              <a:solidFill>
                <a:srgbClr val="002060"/>
              </a:solidFill>
              <a:latin typeface="Helvetica" pitchFamily="2" charset="0"/>
              <a:cs typeface="Assistant" pitchFamily="2" charset="-79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en-IL" sz="2400" dirty="0">
              <a:solidFill>
                <a:srgbClr val="002047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AB4373-5448-53E6-8861-EF761CCA7836}"/>
              </a:ext>
            </a:extLst>
          </p:cNvPr>
          <p:cNvSpPr/>
          <p:nvPr/>
        </p:nvSpPr>
        <p:spPr>
          <a:xfrm>
            <a:off x="67189" y="1601482"/>
            <a:ext cx="1136864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Assistant" pitchFamily="2" charset="-79"/>
                <a:cs typeface="Assistant" pitchFamily="2" charset="-79"/>
              </a:rPr>
              <a:t>Need to allocate separate sketch instance for each ID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Assistant" pitchFamily="2" charset="-79"/>
                <a:cs typeface="Assistant" pitchFamily="2" charset="-79"/>
              </a:rPr>
              <a:t>Infeasible amount of memory!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2060"/>
              </a:solidFill>
              <a:latin typeface="Assistant" pitchFamily="2" charset="-79"/>
              <a:cs typeface="Assistant" pitchFamily="2" charset="-79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2060"/>
              </a:solidFill>
              <a:latin typeface="Assistant" pitchFamily="2" charset="-79"/>
              <a:cs typeface="Assistant" pitchFamily="2" charset="-79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Assistant" pitchFamily="2" charset="-79"/>
                <a:cs typeface="Assistant" pitchFamily="2" charset="-79"/>
              </a:rPr>
              <a:t>We consider tracking the quantiles for the heavy-hitters (most frequent items) without knowing them beforehand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B9F6703-9F3C-F93C-30AA-8AEA299E0185}"/>
              </a:ext>
            </a:extLst>
          </p:cNvPr>
          <p:cNvGrpSpPr/>
          <p:nvPr/>
        </p:nvGrpSpPr>
        <p:grpSpPr>
          <a:xfrm>
            <a:off x="4964097" y="4538001"/>
            <a:ext cx="2263806" cy="1742174"/>
            <a:chOff x="4964097" y="4538001"/>
            <a:chExt cx="2263806" cy="1742174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005F00D6-2DDD-1E39-9CD5-1DDA95E983D7}"/>
                </a:ext>
              </a:extLst>
            </p:cNvPr>
            <p:cNvSpPr/>
            <p:nvPr/>
          </p:nvSpPr>
          <p:spPr>
            <a:xfrm>
              <a:off x="4964097" y="4538001"/>
              <a:ext cx="2263806" cy="174217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A58B039-5935-F55A-F4C9-BE3DCF9142EC}"/>
                </a:ext>
              </a:extLst>
            </p:cNvPr>
            <p:cNvSpPr/>
            <p:nvPr/>
          </p:nvSpPr>
          <p:spPr>
            <a:xfrm>
              <a:off x="5465076" y="4959214"/>
              <a:ext cx="1261848" cy="922246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2047"/>
                  </a:solidFill>
                </a:rPr>
                <a:t>H</a:t>
              </a:r>
              <a:r>
                <a:rPr lang="en-IL" dirty="0">
                  <a:solidFill>
                    <a:srgbClr val="002047"/>
                  </a:solidFill>
                </a:rPr>
                <a:t>eavy-hitters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3991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2F2978C-0E23-904E-BBFF-C902960614FB}"/>
              </a:ext>
            </a:extLst>
          </p:cNvPr>
          <p:cNvCxnSpPr>
            <a:cxnSpLocks/>
          </p:cNvCxnSpPr>
          <p:nvPr/>
        </p:nvCxnSpPr>
        <p:spPr>
          <a:xfrm>
            <a:off x="16878" y="6362885"/>
            <a:ext cx="7338646" cy="0"/>
          </a:xfrm>
          <a:prstGeom prst="line">
            <a:avLst/>
          </a:prstGeom>
          <a:ln w="12700">
            <a:solidFill>
              <a:srgbClr val="D39F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7209F96-C0D6-EF46-88E6-A0C1CA463DAA}"/>
                  </a:ext>
                </a:extLst>
              </p:cNvPr>
              <p:cNvSpPr txBox="1"/>
              <p:nvPr/>
            </p:nvSpPr>
            <p:spPr>
              <a:xfrm>
                <a:off x="513833" y="495114"/>
                <a:ext cx="1129556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ssistant" pitchFamily="2" charset="-79"/>
                      </a:rPr>
                      <m:t>𝜀</m:t>
                    </m:r>
                  </m:oMath>
                </a14:m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  <a:latin typeface="Assistant" pitchFamily="2" charset="-79"/>
                    <a:cs typeface="Assistant" pitchFamily="2" charset="-79"/>
                  </a:rPr>
                  <a:t>-approximate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ssistant" pitchFamily="2" charset="-79"/>
                      </a:rPr>
                      <m:t>𝑞</m:t>
                    </m:r>
                  </m:oMath>
                </a14:m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  <a:latin typeface="Assistant" pitchFamily="2" charset="-79"/>
                    <a:cs typeface="Assistant" pitchFamily="2" charset="-79"/>
                  </a:rPr>
                  <a:t>-quantile</a:t>
                </a:r>
                <a:r>
                  <a:rPr lang="he-IL" sz="4400" dirty="0">
                    <a:solidFill>
                      <a:schemeClr val="accent6">
                        <a:lumMod val="75000"/>
                      </a:schemeClr>
                    </a:solidFill>
                    <a:latin typeface="Assistant" pitchFamily="2" charset="-79"/>
                    <a:cs typeface="Assistant" pitchFamily="2" charset="-79"/>
                  </a:rPr>
                  <a:t> </a:t>
                </a:r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  <a:latin typeface="Assistant" pitchFamily="2" charset="-79"/>
                    <a:cs typeface="Assistant" pitchFamily="2" charset="-79"/>
                  </a:rPr>
                  <a:t> per heavy hitter</a:t>
                </a:r>
                <a:endParaRPr lang="en-IL" sz="4400" dirty="0">
                  <a:solidFill>
                    <a:srgbClr val="002060"/>
                  </a:solidFill>
                  <a:latin typeface="Assistant" pitchFamily="2" charset="-79"/>
                  <a:cs typeface="Assistant" pitchFamily="2" charset="-79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7209F96-C0D6-EF46-88E6-A0C1CA463D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833" y="495114"/>
                <a:ext cx="11295560" cy="769441"/>
              </a:xfrm>
              <a:prstGeom prst="rect">
                <a:avLst/>
              </a:prstGeom>
              <a:blipFill>
                <a:blip r:embed="rId3"/>
                <a:stretch>
                  <a:fillRect l="-449" t="-14516" b="-3709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EB780B86-9107-1E48-9DC3-A23DC61C25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2505" y="6169705"/>
            <a:ext cx="4056888" cy="30426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A5E4DB7-B179-494D-924B-F9348CBFFDBF}"/>
              </a:ext>
            </a:extLst>
          </p:cNvPr>
          <p:cNvSpPr/>
          <p:nvPr/>
        </p:nvSpPr>
        <p:spPr>
          <a:xfrm>
            <a:off x="67189" y="1601482"/>
            <a:ext cx="1136864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85900" lvl="2" indent="-57150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2047"/>
              </a:solidFill>
              <a:latin typeface="Helvetica" pitchFamily="2" charset="0"/>
              <a:cs typeface="Assistant" pitchFamily="2" charset="-79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2047"/>
              </a:solidFill>
              <a:latin typeface="Helvetica" pitchFamily="2" charset="0"/>
              <a:cs typeface="Assistant" pitchFamily="2" charset="-79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2047"/>
              </a:solidFill>
              <a:latin typeface="Helvetica" pitchFamily="2" charset="0"/>
              <a:cs typeface="Assistant" pitchFamily="2" charset="-79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en-IL" sz="3600" dirty="0">
              <a:solidFill>
                <a:srgbClr val="002060"/>
              </a:solidFill>
              <a:latin typeface="Helvetica" pitchFamily="2" charset="0"/>
              <a:cs typeface="Assistant" pitchFamily="2" charset="-79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en-IL" sz="2400" dirty="0">
              <a:solidFill>
                <a:srgbClr val="002047"/>
              </a:solidFill>
              <a:latin typeface="Assistant" pitchFamily="2" charset="-79"/>
              <a:cs typeface="Assistant" pitchFamily="2" charset="-79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6AB4373-5448-53E6-8861-EF761CCA7836}"/>
                  </a:ext>
                </a:extLst>
              </p:cNvPr>
              <p:cNvSpPr/>
              <p:nvPr/>
            </p:nvSpPr>
            <p:spPr>
              <a:xfrm>
                <a:off x="67189" y="1601482"/>
                <a:ext cx="11368645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002060"/>
                    </a:solidFill>
                    <a:latin typeface="Assistant" pitchFamily="2" charset="-79"/>
                    <a:cs typeface="Assistant" pitchFamily="2" charset="-79"/>
                  </a:rPr>
                  <a:t>Data structure with two operations: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002060"/>
                    </a:solidFill>
                    <a:latin typeface="Assistant" pitchFamily="2" charset="-79"/>
                    <a:cs typeface="Assistant" pitchFamily="2" charset="-79"/>
                  </a:rPr>
                  <a:t>Update(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ssistant" pitchFamily="2" charset="-79"/>
                      </a:rPr>
                      <m:t>𝑓</m:t>
                    </m:r>
                  </m:oMath>
                </a14:m>
                <a:r>
                  <a:rPr lang="en-US" sz="2800" dirty="0" err="1">
                    <a:solidFill>
                      <a:srgbClr val="002060"/>
                    </a:solidFill>
                    <a:latin typeface="Assistant" pitchFamily="2" charset="-79"/>
                    <a:cs typeface="Assistant" pitchFamily="2" charset="-79"/>
                  </a:rPr>
                  <a:t>,latency</a:t>
                </a:r>
                <a:r>
                  <a:rPr lang="en-US" sz="2800" dirty="0">
                    <a:solidFill>
                      <a:srgbClr val="002060"/>
                    </a:solidFill>
                    <a:latin typeface="Assistant" pitchFamily="2" charset="-79"/>
                    <a:cs typeface="Assistant" pitchFamily="2" charset="-79"/>
                  </a:rPr>
                  <a:t>)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002060"/>
                    </a:solidFill>
                    <a:latin typeface="Assistant" pitchFamily="2" charset="-79"/>
                    <a:cs typeface="Assistant" pitchFamily="2" charset="-79"/>
                  </a:rPr>
                  <a:t>Query(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ssistant" pitchFamily="2" charset="-79"/>
                      </a:rPr>
                      <m:t>𝑓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Assistant" pitchFamily="2" charset="-79"/>
                    <a:cs typeface="Assistant" pitchFamily="2" charset="-79"/>
                  </a:rPr>
                  <a:t>,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ssistant" pitchFamily="2" charset="-79"/>
                      </a:rPr>
                      <m:t>𝑞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Assistant" pitchFamily="2" charset="-79"/>
                    <a:cs typeface="Assistant" pitchFamily="2" charset="-79"/>
                  </a:rPr>
                  <a:t>):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ssistant" pitchFamily="2" charset="-79"/>
                      </a:rPr>
                      <m:t>𝑞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ssistant" pitchFamily="2" charset="-79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ssistant" pitchFamily="2" charset="-79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ssistant" pitchFamily="2" charset="-79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Assistant" pitchFamily="2" charset="-79"/>
                    <a:cs typeface="Assistant" pitchFamily="2" charset="-79"/>
                  </a:rPr>
                  <a:t>, return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ssistant" pitchFamily="2" charset="-79"/>
                      </a:rPr>
                      <m:t>𝜀</m:t>
                    </m:r>
                  </m:oMath>
                </a14:m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  <a:latin typeface="Assistant" pitchFamily="2" charset="-79"/>
                    <a:cs typeface="Assistant" pitchFamily="2" charset="-79"/>
                  </a:rPr>
                  <a:t>-approximate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ssistant" pitchFamily="2" charset="-79"/>
                      </a:rPr>
                      <m:t>𝑞</m:t>
                    </m:r>
                  </m:oMath>
                </a14:m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  <a:latin typeface="Assistant" pitchFamily="2" charset="-79"/>
                    <a:cs typeface="Assistant" pitchFamily="2" charset="-79"/>
                  </a:rPr>
                  <a:t>-quantile of flow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ssistant" pitchFamily="2" charset="-79"/>
                      </a:rPr>
                      <m:t>𝑓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Assistant" pitchFamily="2" charset="-79"/>
                    <a:cs typeface="Assistant" pitchFamily="2" charset="-79"/>
                  </a:rPr>
                  <a:t> if it is a heavy hitter flow</a:t>
                </a: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6AB4373-5448-53E6-8861-EF761CCA78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89" y="1601482"/>
                <a:ext cx="11368645" cy="1815882"/>
              </a:xfrm>
              <a:prstGeom prst="rect">
                <a:avLst/>
              </a:prstGeom>
              <a:blipFill>
                <a:blip r:embed="rId5"/>
                <a:stretch>
                  <a:fillRect t="-4167" b="-763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881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2F2978C-0E23-904E-BBFF-C902960614FB}"/>
              </a:ext>
            </a:extLst>
          </p:cNvPr>
          <p:cNvCxnSpPr>
            <a:cxnSpLocks/>
          </p:cNvCxnSpPr>
          <p:nvPr/>
        </p:nvCxnSpPr>
        <p:spPr>
          <a:xfrm>
            <a:off x="16878" y="6362885"/>
            <a:ext cx="7338646" cy="0"/>
          </a:xfrm>
          <a:prstGeom prst="line">
            <a:avLst/>
          </a:prstGeom>
          <a:ln w="12700">
            <a:solidFill>
              <a:srgbClr val="D39F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7209F96-C0D6-EF46-88E6-A0C1CA463DAA}"/>
              </a:ext>
            </a:extLst>
          </p:cNvPr>
          <p:cNvSpPr txBox="1"/>
          <p:nvPr/>
        </p:nvSpPr>
        <p:spPr>
          <a:xfrm>
            <a:off x="513833" y="495114"/>
            <a:ext cx="11295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L" sz="4400" dirty="0">
                <a:solidFill>
                  <a:srgbClr val="002060"/>
                </a:solidFill>
                <a:latin typeface="Assistant" pitchFamily="2" charset="-79"/>
                <a:cs typeface="Assistant" pitchFamily="2" charset="-79"/>
              </a:rPr>
              <a:t>Several approaches: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B780B86-9107-1E48-9DC3-A23DC61C2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2505" y="6169705"/>
            <a:ext cx="4056888" cy="30426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A5E4DB7-B179-494D-924B-F9348CBFFDBF}"/>
              </a:ext>
            </a:extLst>
          </p:cNvPr>
          <p:cNvSpPr/>
          <p:nvPr/>
        </p:nvSpPr>
        <p:spPr>
          <a:xfrm>
            <a:off x="67189" y="1601482"/>
            <a:ext cx="1136864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85900" lvl="2" indent="-57150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2047"/>
              </a:solidFill>
              <a:latin typeface="Helvetica" pitchFamily="2" charset="0"/>
              <a:cs typeface="Assistant" pitchFamily="2" charset="-79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2047"/>
              </a:solidFill>
              <a:latin typeface="Helvetica" pitchFamily="2" charset="0"/>
              <a:cs typeface="Assistant" pitchFamily="2" charset="-79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2047"/>
              </a:solidFill>
              <a:latin typeface="Helvetica" pitchFamily="2" charset="0"/>
              <a:cs typeface="Assistant" pitchFamily="2" charset="-79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en-IL" sz="3600" dirty="0">
              <a:solidFill>
                <a:srgbClr val="002060"/>
              </a:solidFill>
              <a:latin typeface="Helvetica" pitchFamily="2" charset="0"/>
              <a:cs typeface="Assistant" pitchFamily="2" charset="-79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en-IL" sz="2400" dirty="0">
              <a:solidFill>
                <a:srgbClr val="002047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AB4373-5448-53E6-8861-EF761CCA7836}"/>
              </a:ext>
            </a:extLst>
          </p:cNvPr>
          <p:cNvSpPr/>
          <p:nvPr/>
        </p:nvSpPr>
        <p:spPr>
          <a:xfrm>
            <a:off x="67189" y="1601482"/>
            <a:ext cx="113686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2047"/>
              </a:solidFill>
              <a:latin typeface="Helvetica" pitchFamily="2" charset="0"/>
              <a:cs typeface="Assistant" pitchFamily="2" charset="-79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2047"/>
              </a:solidFill>
              <a:latin typeface="Helvetica" pitchFamily="2" charset="0"/>
              <a:cs typeface="Assistant" pitchFamily="2" charset="-79"/>
            </a:endParaRP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9C4B32D1-EBBF-9811-F8C3-CBF956696D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4809" y="1944952"/>
            <a:ext cx="3695700" cy="28067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02C434-8628-DA32-C3AD-D5B559D0919F}"/>
              </a:ext>
            </a:extLst>
          </p:cNvPr>
          <p:cNvSpPr txBox="1"/>
          <p:nvPr/>
        </p:nvSpPr>
        <p:spPr>
          <a:xfrm>
            <a:off x="4214391" y="3117469"/>
            <a:ext cx="16017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2800" dirty="0">
                <a:solidFill>
                  <a:srgbClr val="002047"/>
                </a:solidFill>
                <a:latin typeface="Assistant" pitchFamily="2" charset="-79"/>
                <a:cs typeface="Assistant" pitchFamily="2" charset="-79"/>
              </a:rPr>
              <a:t>Sampling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9F173C-2E70-E5EE-FF15-7039083C5281}"/>
              </a:ext>
            </a:extLst>
          </p:cNvPr>
          <p:cNvSpPr/>
          <p:nvPr/>
        </p:nvSpPr>
        <p:spPr>
          <a:xfrm>
            <a:off x="16878" y="1616871"/>
            <a:ext cx="24096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u="sng" dirty="0">
                <a:solidFill>
                  <a:srgbClr val="002047"/>
                </a:solidFill>
                <a:latin typeface="Assistant" pitchFamily="2" charset="-79"/>
                <a:cs typeface="Assistant" pitchFamily="2" charset="-79"/>
              </a:rPr>
              <a:t>Sampling</a:t>
            </a:r>
          </a:p>
        </p:txBody>
      </p:sp>
    </p:spTree>
    <p:extLst>
      <p:ext uri="{BB962C8B-B14F-4D97-AF65-F5344CB8AC3E}">
        <p14:creationId xmlns:p14="http://schemas.microsoft.com/office/powerpoint/2010/main" val="2143292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2F2978C-0E23-904E-BBFF-C902960614FB}"/>
              </a:ext>
            </a:extLst>
          </p:cNvPr>
          <p:cNvCxnSpPr>
            <a:cxnSpLocks/>
          </p:cNvCxnSpPr>
          <p:nvPr/>
        </p:nvCxnSpPr>
        <p:spPr>
          <a:xfrm>
            <a:off x="16878" y="6362885"/>
            <a:ext cx="7338646" cy="0"/>
          </a:xfrm>
          <a:prstGeom prst="line">
            <a:avLst/>
          </a:prstGeom>
          <a:ln w="12700">
            <a:solidFill>
              <a:srgbClr val="D39F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7209F96-C0D6-EF46-88E6-A0C1CA463DAA}"/>
              </a:ext>
            </a:extLst>
          </p:cNvPr>
          <p:cNvSpPr txBox="1"/>
          <p:nvPr/>
        </p:nvSpPr>
        <p:spPr>
          <a:xfrm>
            <a:off x="513833" y="495114"/>
            <a:ext cx="11295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L" sz="4400" dirty="0">
                <a:solidFill>
                  <a:srgbClr val="002060"/>
                </a:solidFill>
                <a:latin typeface="Assistant" pitchFamily="2" charset="-79"/>
                <a:cs typeface="Assistant" pitchFamily="2" charset="-79"/>
              </a:rPr>
              <a:t>Several approaches: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B780B86-9107-1E48-9DC3-A23DC61C2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2505" y="6169705"/>
            <a:ext cx="4056888" cy="30426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A5E4DB7-B179-494D-924B-F9348CBFFDBF}"/>
              </a:ext>
            </a:extLst>
          </p:cNvPr>
          <p:cNvSpPr/>
          <p:nvPr/>
        </p:nvSpPr>
        <p:spPr>
          <a:xfrm>
            <a:off x="67189" y="1601482"/>
            <a:ext cx="1136864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85900" lvl="2" indent="-57150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2047"/>
              </a:solidFill>
              <a:latin typeface="Helvetica" pitchFamily="2" charset="0"/>
              <a:cs typeface="Assistant" pitchFamily="2" charset="-79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2047"/>
              </a:solidFill>
              <a:latin typeface="Helvetica" pitchFamily="2" charset="0"/>
              <a:cs typeface="Assistant" pitchFamily="2" charset="-79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2047"/>
              </a:solidFill>
              <a:latin typeface="Helvetica" pitchFamily="2" charset="0"/>
              <a:cs typeface="Assistant" pitchFamily="2" charset="-79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en-IL" sz="3600" dirty="0">
              <a:solidFill>
                <a:srgbClr val="002060"/>
              </a:solidFill>
              <a:latin typeface="Helvetica" pitchFamily="2" charset="0"/>
              <a:cs typeface="Assistant" pitchFamily="2" charset="-79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en-IL" sz="2400" dirty="0">
              <a:solidFill>
                <a:srgbClr val="002047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AB4373-5448-53E6-8861-EF761CCA7836}"/>
              </a:ext>
            </a:extLst>
          </p:cNvPr>
          <p:cNvSpPr/>
          <p:nvPr/>
        </p:nvSpPr>
        <p:spPr>
          <a:xfrm>
            <a:off x="67189" y="1601482"/>
            <a:ext cx="113686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2047"/>
              </a:solidFill>
              <a:latin typeface="Helvetica" pitchFamily="2" charset="0"/>
              <a:cs typeface="Assistant" pitchFamily="2" charset="-79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2047"/>
              </a:solidFill>
              <a:latin typeface="Helvetica" pitchFamily="2" charset="0"/>
              <a:cs typeface="Assistant" pitchFamily="2" charset="-79"/>
            </a:endParaRP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55B2FA53-8912-3181-CDAE-6C236DE1C4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0500" y="1601482"/>
            <a:ext cx="2768600" cy="37973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67C439-F469-B154-E428-A2ED33C805A1}"/>
              </a:ext>
            </a:extLst>
          </p:cNvPr>
          <p:cNvSpPr txBox="1"/>
          <p:nvPr/>
        </p:nvSpPr>
        <p:spPr>
          <a:xfrm>
            <a:off x="7378479" y="3186672"/>
            <a:ext cx="1664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2800" dirty="0">
                <a:solidFill>
                  <a:srgbClr val="002047"/>
                </a:solidFill>
                <a:latin typeface="Assistant" pitchFamily="2" charset="-79"/>
                <a:cs typeface="Assistant" pitchFamily="2" charset="-79"/>
              </a:rPr>
              <a:t>Sketching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401CC0D-E009-0F57-2E9A-8C8955C44DAB}"/>
              </a:ext>
            </a:extLst>
          </p:cNvPr>
          <p:cNvSpPr/>
          <p:nvPr/>
        </p:nvSpPr>
        <p:spPr>
          <a:xfrm>
            <a:off x="178117" y="1532420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u="sng" dirty="0">
                <a:solidFill>
                  <a:srgbClr val="002047"/>
                </a:solidFill>
                <a:latin typeface="Assistant" pitchFamily="2" charset="-79"/>
                <a:cs typeface="Assistant" pitchFamily="2" charset="-79"/>
              </a:rPr>
              <a:t>Sketching</a:t>
            </a:r>
            <a:r>
              <a:rPr lang="en-US" sz="2800" dirty="0">
                <a:solidFill>
                  <a:srgbClr val="002047"/>
                </a:solidFill>
                <a:latin typeface="Assistant" pitchFamily="2" charset="-79"/>
                <a:cs typeface="Assistant" pitchFamily="2" charset="-79"/>
              </a:rPr>
              <a:t>: Sketching Algorithm that augments a quantile sketch within each entry of a heavy hitter algorithm</a:t>
            </a:r>
          </a:p>
        </p:txBody>
      </p:sp>
    </p:spTree>
    <p:extLst>
      <p:ext uri="{BB962C8B-B14F-4D97-AF65-F5344CB8AC3E}">
        <p14:creationId xmlns:p14="http://schemas.microsoft.com/office/powerpoint/2010/main" val="928008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2F2978C-0E23-904E-BBFF-C902960614FB}"/>
              </a:ext>
            </a:extLst>
          </p:cNvPr>
          <p:cNvCxnSpPr>
            <a:cxnSpLocks/>
          </p:cNvCxnSpPr>
          <p:nvPr/>
        </p:nvCxnSpPr>
        <p:spPr>
          <a:xfrm>
            <a:off x="16878" y="6362885"/>
            <a:ext cx="7338646" cy="0"/>
          </a:xfrm>
          <a:prstGeom prst="line">
            <a:avLst/>
          </a:prstGeom>
          <a:ln w="12700">
            <a:solidFill>
              <a:srgbClr val="D39F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7209F96-C0D6-EF46-88E6-A0C1CA463DAA}"/>
              </a:ext>
            </a:extLst>
          </p:cNvPr>
          <p:cNvSpPr txBox="1"/>
          <p:nvPr/>
        </p:nvSpPr>
        <p:spPr>
          <a:xfrm>
            <a:off x="513833" y="495114"/>
            <a:ext cx="11295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L" sz="4400" dirty="0">
                <a:solidFill>
                  <a:srgbClr val="002060"/>
                </a:solidFill>
                <a:latin typeface="Assistant" pitchFamily="2" charset="-79"/>
                <a:cs typeface="Assistant" pitchFamily="2" charset="-79"/>
              </a:rPr>
              <a:t>Several approaches: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B780B86-9107-1E48-9DC3-A23DC61C2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2505" y="6169705"/>
            <a:ext cx="4056888" cy="30426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A5E4DB7-B179-494D-924B-F9348CBFFDBF}"/>
              </a:ext>
            </a:extLst>
          </p:cNvPr>
          <p:cNvSpPr/>
          <p:nvPr/>
        </p:nvSpPr>
        <p:spPr>
          <a:xfrm>
            <a:off x="67189" y="1601482"/>
            <a:ext cx="1136864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85900" lvl="2" indent="-57150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2047"/>
              </a:solidFill>
              <a:latin typeface="Helvetica" pitchFamily="2" charset="0"/>
              <a:cs typeface="Assistant" pitchFamily="2" charset="-79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2047"/>
              </a:solidFill>
              <a:latin typeface="Helvetica" pitchFamily="2" charset="0"/>
              <a:cs typeface="Assistant" pitchFamily="2" charset="-79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2047"/>
              </a:solidFill>
              <a:latin typeface="Helvetica" pitchFamily="2" charset="0"/>
              <a:cs typeface="Assistant" pitchFamily="2" charset="-79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en-IL" sz="3600" dirty="0">
              <a:solidFill>
                <a:srgbClr val="002060"/>
              </a:solidFill>
              <a:latin typeface="Helvetica" pitchFamily="2" charset="0"/>
              <a:cs typeface="Assistant" pitchFamily="2" charset="-79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en-IL" sz="2400" dirty="0">
              <a:solidFill>
                <a:srgbClr val="002047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AB4373-5448-53E6-8861-EF761CCA7836}"/>
              </a:ext>
            </a:extLst>
          </p:cNvPr>
          <p:cNvSpPr/>
          <p:nvPr/>
        </p:nvSpPr>
        <p:spPr>
          <a:xfrm>
            <a:off x="67189" y="1601482"/>
            <a:ext cx="113686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2047"/>
              </a:solidFill>
              <a:latin typeface="Helvetica" pitchFamily="2" charset="0"/>
              <a:cs typeface="Assistant" pitchFamily="2" charset="-79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2047"/>
              </a:solidFill>
              <a:latin typeface="Helvetica" pitchFamily="2" charset="0"/>
              <a:cs typeface="Assistant" pitchFamily="2" charset="-79"/>
            </a:endParaRP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3B4DA375-49F5-C17D-A431-7E82B9C8CF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8924" y="1387628"/>
            <a:ext cx="6943260" cy="454440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30181A6-CE75-BA64-8F29-AE764BAFCEEE}"/>
              </a:ext>
            </a:extLst>
          </p:cNvPr>
          <p:cNvSpPr txBox="1"/>
          <p:nvPr/>
        </p:nvSpPr>
        <p:spPr>
          <a:xfrm>
            <a:off x="4885573" y="3265784"/>
            <a:ext cx="3139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L" sz="4000" dirty="0">
                <a:solidFill>
                  <a:srgbClr val="002047"/>
                </a:solidFill>
                <a:latin typeface="Assistant" pitchFamily="2" charset="-79"/>
                <a:cs typeface="Assistant" pitchFamily="2" charset="-79"/>
              </a:rPr>
              <a:t>SQUAD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5615A3D-7B70-40F1-8DB4-26119319B8B9}"/>
              </a:ext>
            </a:extLst>
          </p:cNvPr>
          <p:cNvSpPr/>
          <p:nvPr/>
        </p:nvSpPr>
        <p:spPr>
          <a:xfrm>
            <a:off x="67189" y="787463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2047"/>
              </a:solidFill>
              <a:latin typeface="Assistant" pitchFamily="2" charset="-79"/>
              <a:cs typeface="Assistant" pitchFamily="2" charset="-79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u="sng" dirty="0">
                <a:solidFill>
                  <a:srgbClr val="002047"/>
                </a:solidFill>
                <a:latin typeface="Assistant" pitchFamily="2" charset="-79"/>
                <a:cs typeface="Assistant" pitchFamily="2" charset="-79"/>
              </a:rPr>
              <a:t>SQUAD: </a:t>
            </a:r>
            <a:r>
              <a:rPr lang="en-US" sz="2800" dirty="0">
                <a:solidFill>
                  <a:srgbClr val="002047"/>
                </a:solidFill>
                <a:latin typeface="Assistant" pitchFamily="2" charset="-79"/>
                <a:cs typeface="Assistant" pitchFamily="2" charset="-79"/>
              </a:rPr>
              <a:t>combines sampling and sketching</a:t>
            </a:r>
          </a:p>
        </p:txBody>
      </p:sp>
    </p:spTree>
    <p:extLst>
      <p:ext uri="{BB962C8B-B14F-4D97-AF65-F5344CB8AC3E}">
        <p14:creationId xmlns:p14="http://schemas.microsoft.com/office/powerpoint/2010/main" val="33003094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2F2978C-0E23-904E-BBFF-C902960614FB}"/>
              </a:ext>
            </a:extLst>
          </p:cNvPr>
          <p:cNvCxnSpPr>
            <a:cxnSpLocks/>
          </p:cNvCxnSpPr>
          <p:nvPr/>
        </p:nvCxnSpPr>
        <p:spPr>
          <a:xfrm>
            <a:off x="16878" y="6362885"/>
            <a:ext cx="7338646" cy="0"/>
          </a:xfrm>
          <a:prstGeom prst="line">
            <a:avLst/>
          </a:prstGeom>
          <a:ln w="12700">
            <a:solidFill>
              <a:srgbClr val="D39F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7209F96-C0D6-EF46-88E6-A0C1CA463DAA}"/>
              </a:ext>
            </a:extLst>
          </p:cNvPr>
          <p:cNvSpPr txBox="1"/>
          <p:nvPr/>
        </p:nvSpPr>
        <p:spPr>
          <a:xfrm>
            <a:off x="513833" y="495114"/>
            <a:ext cx="11295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L" sz="4400" dirty="0">
                <a:solidFill>
                  <a:srgbClr val="002060"/>
                </a:solidFill>
                <a:latin typeface="Assistant" pitchFamily="2" charset="-79"/>
                <a:cs typeface="Assistant" pitchFamily="2" charset="-79"/>
              </a:rPr>
              <a:t>Sampling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B780B86-9107-1E48-9DC3-A23DC61C2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2505" y="6169705"/>
            <a:ext cx="4056888" cy="30426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A5E4DB7-B179-494D-924B-F9348CBFFDBF}"/>
              </a:ext>
            </a:extLst>
          </p:cNvPr>
          <p:cNvSpPr/>
          <p:nvPr/>
        </p:nvSpPr>
        <p:spPr>
          <a:xfrm>
            <a:off x="67189" y="1601482"/>
            <a:ext cx="1136864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85900" lvl="2" indent="-57150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2047"/>
              </a:solidFill>
              <a:latin typeface="Helvetica" pitchFamily="2" charset="0"/>
              <a:cs typeface="Assistant" pitchFamily="2" charset="-79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2047"/>
              </a:solidFill>
              <a:latin typeface="Helvetica" pitchFamily="2" charset="0"/>
              <a:cs typeface="Assistant" pitchFamily="2" charset="-79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2047"/>
              </a:solidFill>
              <a:latin typeface="Helvetica" pitchFamily="2" charset="0"/>
              <a:cs typeface="Assistant" pitchFamily="2" charset="-79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en-IL" sz="3600" dirty="0">
              <a:solidFill>
                <a:srgbClr val="002060"/>
              </a:solidFill>
              <a:latin typeface="Helvetica" pitchFamily="2" charset="0"/>
              <a:cs typeface="Assistant" pitchFamily="2" charset="-79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en-IL" sz="2400" dirty="0">
              <a:solidFill>
                <a:srgbClr val="002047"/>
              </a:solidFill>
              <a:latin typeface="Assistant" pitchFamily="2" charset="-79"/>
              <a:cs typeface="Assistant" pitchFamily="2" charset="-79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6AB4373-5448-53E6-8861-EF761CCA7836}"/>
                  </a:ext>
                </a:extLst>
              </p:cNvPr>
              <p:cNvSpPr/>
              <p:nvPr/>
            </p:nvSpPr>
            <p:spPr>
              <a:xfrm>
                <a:off x="67189" y="1601482"/>
                <a:ext cx="11368645" cy="2062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002047"/>
                    </a:solidFill>
                    <a:latin typeface="Assistant" pitchFamily="2" charset="-79"/>
                    <a:cs typeface="Assistant" pitchFamily="2" charset="-79"/>
                  </a:rPr>
                  <a:t>Selects a uniform random sample of a given size from an input stream of unknown size without replacement</a:t>
                </a:r>
              </a:p>
              <a:p>
                <a:pPr lvl="1"/>
                <a:endParaRPr lang="en-US" sz="3200" dirty="0">
                  <a:solidFill>
                    <a:srgbClr val="002047"/>
                  </a:solidFill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002047"/>
                    </a:solidFill>
                    <a:latin typeface="Assistant" pitchFamily="2" charset="-79"/>
                    <a:cs typeface="Assistant" pitchFamily="2" charset="-79"/>
                  </a:rPr>
                  <a:t>Query(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47"/>
                        </a:solidFill>
                        <a:latin typeface="Cambria Math" panose="02040503050406030204" pitchFamily="18" charset="0"/>
                        <a:cs typeface="Assistant" pitchFamily="2" charset="-79"/>
                      </a:rPr>
                      <m:t>𝑓</m:t>
                    </m:r>
                  </m:oMath>
                </a14:m>
                <a:r>
                  <a:rPr lang="en-US" sz="3200" dirty="0">
                    <a:solidFill>
                      <a:srgbClr val="002047"/>
                    </a:solidFill>
                    <a:latin typeface="Assistant" pitchFamily="2" charset="-79"/>
                    <a:cs typeface="Assistant" pitchFamily="2" charset="-79"/>
                  </a:rPr>
                  <a:t>,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47"/>
                        </a:solidFill>
                        <a:latin typeface="Cambria Math" panose="02040503050406030204" pitchFamily="18" charset="0"/>
                        <a:cs typeface="Assistant" pitchFamily="2" charset="-79"/>
                      </a:rPr>
                      <m:t>𝑞</m:t>
                    </m:r>
                  </m:oMath>
                </a14:m>
                <a:r>
                  <a:rPr lang="en-US" sz="3200" dirty="0">
                    <a:solidFill>
                      <a:srgbClr val="002047"/>
                    </a:solidFill>
                    <a:latin typeface="Assistant" pitchFamily="2" charset="-79"/>
                    <a:cs typeface="Assistant" pitchFamily="2" charset="-79"/>
                  </a:rPr>
                  <a:t>): Apply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47"/>
                        </a:solidFill>
                        <a:latin typeface="Cambria Math" panose="02040503050406030204" pitchFamily="18" charset="0"/>
                        <a:cs typeface="Assistant" pitchFamily="2" charset="-79"/>
                      </a:rPr>
                      <m:t>𝑞</m:t>
                    </m:r>
                    <m:r>
                      <a:rPr lang="en-US" sz="3200" i="1">
                        <a:solidFill>
                          <a:srgbClr val="002047"/>
                        </a:solidFill>
                        <a:latin typeface="Cambria Math" panose="02040503050406030204" pitchFamily="18" charset="0"/>
                        <a:cs typeface="Assistant" pitchFamily="2" charset="-79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rgbClr val="002047"/>
                    </a:solidFill>
                    <a:latin typeface="Assistant" pitchFamily="2" charset="-79"/>
                    <a:cs typeface="Assistant" pitchFamily="2" charset="-79"/>
                  </a:rPr>
                  <a:t>-quantile algorithms on samples with ID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47"/>
                        </a:solidFill>
                        <a:latin typeface="Cambria Math" panose="02040503050406030204" pitchFamily="18" charset="0"/>
                        <a:cs typeface="Assistant" pitchFamily="2" charset="-79"/>
                      </a:rPr>
                      <m:t>𝑓</m:t>
                    </m:r>
                  </m:oMath>
                </a14:m>
                <a:endParaRPr lang="en-US" sz="3200" dirty="0">
                  <a:solidFill>
                    <a:srgbClr val="002047"/>
                  </a:solidFill>
                  <a:latin typeface="Assistant" pitchFamily="2" charset="-79"/>
                  <a:cs typeface="Assistant" pitchFamily="2" charset="-79"/>
                </a:endParaRP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6AB4373-5448-53E6-8861-EF761CCA78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89" y="1601482"/>
                <a:ext cx="11368645" cy="2062103"/>
              </a:xfrm>
              <a:prstGeom prst="rect">
                <a:avLst/>
              </a:prstGeom>
              <a:blipFill>
                <a:blip r:embed="rId4"/>
                <a:stretch>
                  <a:fillRect t="-3681" r="-558" b="-797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887B3C92-929B-B236-5F5B-C355390CB5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2413" y="3790983"/>
            <a:ext cx="2438400" cy="2438400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2C251E22-4D53-37F8-D214-DD5DF02740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4472" y="643577"/>
            <a:ext cx="622179" cy="47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9029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2F2978C-0E23-904E-BBFF-C902960614FB}"/>
              </a:ext>
            </a:extLst>
          </p:cNvPr>
          <p:cNvCxnSpPr>
            <a:cxnSpLocks/>
          </p:cNvCxnSpPr>
          <p:nvPr/>
        </p:nvCxnSpPr>
        <p:spPr>
          <a:xfrm>
            <a:off x="16878" y="6362885"/>
            <a:ext cx="7338646" cy="0"/>
          </a:xfrm>
          <a:prstGeom prst="line">
            <a:avLst/>
          </a:prstGeom>
          <a:ln w="12700">
            <a:solidFill>
              <a:srgbClr val="D39F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7209F96-C0D6-EF46-88E6-A0C1CA463DAA}"/>
              </a:ext>
            </a:extLst>
          </p:cNvPr>
          <p:cNvSpPr txBox="1"/>
          <p:nvPr/>
        </p:nvSpPr>
        <p:spPr>
          <a:xfrm>
            <a:off x="513833" y="495114"/>
            <a:ext cx="11295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L" sz="4400" dirty="0">
                <a:solidFill>
                  <a:srgbClr val="002060"/>
                </a:solidFill>
                <a:latin typeface="Assistant" pitchFamily="2" charset="-79"/>
                <a:cs typeface="Assistant" pitchFamily="2" charset="-79"/>
              </a:rPr>
              <a:t>Sketching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B780B86-9107-1E48-9DC3-A23DC61C2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2505" y="6169705"/>
            <a:ext cx="4056888" cy="30426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A5E4DB7-B179-494D-924B-F9348CBFFDBF}"/>
              </a:ext>
            </a:extLst>
          </p:cNvPr>
          <p:cNvSpPr/>
          <p:nvPr/>
        </p:nvSpPr>
        <p:spPr>
          <a:xfrm>
            <a:off x="67189" y="1601482"/>
            <a:ext cx="1136864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85900" lvl="2" indent="-57150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2047"/>
              </a:solidFill>
              <a:latin typeface="Helvetica" pitchFamily="2" charset="0"/>
              <a:cs typeface="Assistant" pitchFamily="2" charset="-79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2047"/>
              </a:solidFill>
              <a:latin typeface="Helvetica" pitchFamily="2" charset="0"/>
              <a:cs typeface="Assistant" pitchFamily="2" charset="-79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2047"/>
              </a:solidFill>
              <a:latin typeface="Helvetica" pitchFamily="2" charset="0"/>
              <a:cs typeface="Assistant" pitchFamily="2" charset="-79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en-IL" sz="3600" dirty="0">
              <a:solidFill>
                <a:srgbClr val="002060"/>
              </a:solidFill>
              <a:latin typeface="Helvetica" pitchFamily="2" charset="0"/>
              <a:cs typeface="Assistant" pitchFamily="2" charset="-79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en-IL" sz="2400" dirty="0">
              <a:solidFill>
                <a:srgbClr val="002047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AB4373-5448-53E6-8861-EF761CCA7836}"/>
              </a:ext>
            </a:extLst>
          </p:cNvPr>
          <p:cNvSpPr/>
          <p:nvPr/>
        </p:nvSpPr>
        <p:spPr>
          <a:xfrm>
            <a:off x="67189" y="1601482"/>
            <a:ext cx="11368645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47"/>
                </a:solidFill>
                <a:latin typeface="Assistant" pitchFamily="2" charset="-79"/>
                <a:cs typeface="Assistant" pitchFamily="2" charset="-79"/>
              </a:rPr>
              <a:t>Allocates a separate quantile sketch to track the latency quantiles of each potential heavy hitter.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2047"/>
              </a:solidFill>
              <a:latin typeface="Assistant" pitchFamily="2" charset="-79"/>
              <a:cs typeface="Assistant" pitchFamily="2" charset="-79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47"/>
                </a:solidFill>
                <a:latin typeface="Assistant" pitchFamily="2" charset="-79"/>
                <a:cs typeface="Assistant" pitchFamily="2" charset="-79"/>
              </a:rPr>
              <a:t>We use a space-saving instance where each entry, in addition to its counter and ID fields, has a quantile sketch instance.</a:t>
            </a:r>
          </a:p>
          <a:p>
            <a:endParaRPr lang="en-US" sz="3200" dirty="0">
              <a:solidFill>
                <a:srgbClr val="002047"/>
              </a:solidFill>
              <a:latin typeface="Assistant" pitchFamily="2" charset="-79"/>
              <a:cs typeface="Assistant" pitchFamily="2" charset="-79"/>
            </a:endParaRPr>
          </a:p>
          <a:p>
            <a:endParaRPr lang="en-US" sz="3200" dirty="0">
              <a:solidFill>
                <a:srgbClr val="002047"/>
              </a:solidFill>
              <a:latin typeface="Assistant" pitchFamily="2" charset="-79"/>
              <a:cs typeface="Assistant" pitchFamily="2" charset="-79"/>
            </a:endParaRPr>
          </a:p>
          <a:p>
            <a:endParaRPr lang="en-US" dirty="0"/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504894CA-D91C-F8C8-D0A0-3390507150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2342" y="3848888"/>
            <a:ext cx="4567315" cy="2153162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D021839C-0968-AC2F-6407-D7C9E8D646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9681" y="495113"/>
            <a:ext cx="560997" cy="76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278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A herd of sheep grazing&#10;&#10;Description automatically generated with low confidence">
            <a:extLst>
              <a:ext uri="{FF2B5EF4-FFF2-40B4-BE49-F238E27FC236}">
                <a16:creationId xmlns:a16="http://schemas.microsoft.com/office/drawing/2014/main" id="{EEACBE1A-F5BF-143C-80E4-8DC8BFAA8D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37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1397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2F2978C-0E23-904E-BBFF-C902960614FB}"/>
              </a:ext>
            </a:extLst>
          </p:cNvPr>
          <p:cNvCxnSpPr>
            <a:cxnSpLocks/>
          </p:cNvCxnSpPr>
          <p:nvPr/>
        </p:nvCxnSpPr>
        <p:spPr>
          <a:xfrm>
            <a:off x="16878" y="6362885"/>
            <a:ext cx="7338646" cy="0"/>
          </a:xfrm>
          <a:prstGeom prst="line">
            <a:avLst/>
          </a:prstGeom>
          <a:ln w="12700">
            <a:solidFill>
              <a:srgbClr val="D39F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7209F96-C0D6-EF46-88E6-A0C1CA463DAA}"/>
              </a:ext>
            </a:extLst>
          </p:cNvPr>
          <p:cNvSpPr txBox="1"/>
          <p:nvPr/>
        </p:nvSpPr>
        <p:spPr>
          <a:xfrm>
            <a:off x="513833" y="495114"/>
            <a:ext cx="11295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L" sz="4400" dirty="0">
                <a:solidFill>
                  <a:srgbClr val="002060"/>
                </a:solidFill>
                <a:latin typeface="Assistant" pitchFamily="2" charset="-79"/>
                <a:cs typeface="Assistant" pitchFamily="2" charset="-79"/>
              </a:rPr>
              <a:t>Sketching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B780B86-9107-1E48-9DC3-A23DC61C2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2505" y="6169705"/>
            <a:ext cx="4056888" cy="30426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A5E4DB7-B179-494D-924B-F9348CBFFDBF}"/>
              </a:ext>
            </a:extLst>
          </p:cNvPr>
          <p:cNvSpPr/>
          <p:nvPr/>
        </p:nvSpPr>
        <p:spPr>
          <a:xfrm>
            <a:off x="67189" y="1601482"/>
            <a:ext cx="1136864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85900" lvl="2" indent="-57150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2047"/>
              </a:solidFill>
              <a:latin typeface="Helvetica" pitchFamily="2" charset="0"/>
              <a:cs typeface="Assistant" pitchFamily="2" charset="-79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2047"/>
              </a:solidFill>
              <a:latin typeface="Helvetica" pitchFamily="2" charset="0"/>
              <a:cs typeface="Assistant" pitchFamily="2" charset="-79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2047"/>
              </a:solidFill>
              <a:latin typeface="Helvetica" pitchFamily="2" charset="0"/>
              <a:cs typeface="Assistant" pitchFamily="2" charset="-79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en-IL" sz="3600" dirty="0">
              <a:solidFill>
                <a:srgbClr val="002060"/>
              </a:solidFill>
              <a:latin typeface="Helvetica" pitchFamily="2" charset="0"/>
              <a:cs typeface="Assistant" pitchFamily="2" charset="-79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en-IL" sz="2400" dirty="0">
              <a:solidFill>
                <a:srgbClr val="002047"/>
              </a:solidFill>
              <a:latin typeface="Assistant" pitchFamily="2" charset="-79"/>
              <a:cs typeface="Assistant" pitchFamily="2" charset="-79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6AB4373-5448-53E6-8861-EF761CCA7836}"/>
                  </a:ext>
                </a:extLst>
              </p:cNvPr>
              <p:cNvSpPr/>
              <p:nvPr/>
            </p:nvSpPr>
            <p:spPr>
              <a:xfrm>
                <a:off x="67189" y="1601482"/>
                <a:ext cx="11368645" cy="13542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002047"/>
                    </a:solidFill>
                    <a:latin typeface="Assistant" pitchFamily="2" charset="-79"/>
                    <a:cs typeface="Assistant" pitchFamily="2" charset="-79"/>
                  </a:rPr>
                  <a:t>Query(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47"/>
                        </a:solidFill>
                        <a:latin typeface="Cambria Math" panose="02040503050406030204" pitchFamily="18" charset="0"/>
                        <a:cs typeface="Assistant" pitchFamily="2" charset="-79"/>
                      </a:rPr>
                      <m:t>𝑓</m:t>
                    </m:r>
                  </m:oMath>
                </a14:m>
                <a:r>
                  <a:rPr lang="en-US" sz="3200" dirty="0">
                    <a:solidFill>
                      <a:srgbClr val="002047"/>
                    </a:solidFill>
                    <a:latin typeface="Assistant" pitchFamily="2" charset="-79"/>
                    <a:cs typeface="Assistant" pitchFamily="2" charset="-79"/>
                  </a:rPr>
                  <a:t>,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47"/>
                        </a:solidFill>
                        <a:latin typeface="Cambria Math" panose="02040503050406030204" pitchFamily="18" charset="0"/>
                        <a:cs typeface="Assistant" pitchFamily="2" charset="-79"/>
                      </a:rPr>
                      <m:t>𝑞</m:t>
                    </m:r>
                  </m:oMath>
                </a14:m>
                <a:r>
                  <a:rPr lang="en-US" sz="3200" dirty="0">
                    <a:solidFill>
                      <a:srgbClr val="002047"/>
                    </a:solidFill>
                    <a:latin typeface="Assistant" pitchFamily="2" charset="-79"/>
                    <a:cs typeface="Assistant" pitchFamily="2" charset="-79"/>
                  </a:rPr>
                  <a:t>): If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47"/>
                        </a:solidFill>
                        <a:latin typeface="Cambria Math" panose="02040503050406030204" pitchFamily="18" charset="0"/>
                        <a:cs typeface="Assistant" pitchFamily="2" charset="-79"/>
                      </a:rPr>
                      <m:t>𝑓</m:t>
                    </m:r>
                  </m:oMath>
                </a14:m>
                <a:r>
                  <a:rPr lang="en-US" sz="3200" dirty="0">
                    <a:solidFill>
                      <a:srgbClr val="002047"/>
                    </a:solidFill>
                    <a:latin typeface="Assistant" pitchFamily="2" charset="-79"/>
                    <a:cs typeface="Assistant" pitchFamily="2" charset="-79"/>
                  </a:rPr>
                  <a:t> has an allocated SS entry, Its quantile instance is then queried with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47"/>
                        </a:solidFill>
                        <a:latin typeface="Cambria Math" panose="02040503050406030204" pitchFamily="18" charset="0"/>
                        <a:cs typeface="Assistant" pitchFamily="2" charset="-79"/>
                      </a:rPr>
                      <m:t>𝑞</m:t>
                    </m:r>
                  </m:oMath>
                </a14:m>
                <a:endParaRPr lang="en-US" sz="3200" dirty="0">
                  <a:solidFill>
                    <a:srgbClr val="002047"/>
                  </a:solidFill>
                  <a:latin typeface="Assistant" pitchFamily="2" charset="-79"/>
                  <a:cs typeface="Assistant" pitchFamily="2" charset="-79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6AB4373-5448-53E6-8861-EF761CCA78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89" y="1601482"/>
                <a:ext cx="11368645" cy="1354217"/>
              </a:xfrm>
              <a:prstGeom prst="rect">
                <a:avLst/>
              </a:prstGeom>
              <a:blipFill>
                <a:blip r:embed="rId4"/>
                <a:stretch>
                  <a:fillRect l="-1228" t="-560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 descr="Table&#10;&#10;Description automatically generated">
            <a:extLst>
              <a:ext uri="{FF2B5EF4-FFF2-40B4-BE49-F238E27FC236}">
                <a16:creationId xmlns:a16="http://schemas.microsoft.com/office/drawing/2014/main" id="{1F1C6097-2EFA-4602-0AD8-ABDC193A5D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6201" y="2886284"/>
            <a:ext cx="4567315" cy="2153162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4F7D8318-7525-A883-E103-0B4B98DDA6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9681" y="495113"/>
            <a:ext cx="560997" cy="76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176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2F2978C-0E23-904E-BBFF-C902960614FB}"/>
              </a:ext>
            </a:extLst>
          </p:cNvPr>
          <p:cNvCxnSpPr>
            <a:cxnSpLocks/>
          </p:cNvCxnSpPr>
          <p:nvPr/>
        </p:nvCxnSpPr>
        <p:spPr>
          <a:xfrm>
            <a:off x="16878" y="6362885"/>
            <a:ext cx="7338646" cy="0"/>
          </a:xfrm>
          <a:prstGeom prst="line">
            <a:avLst/>
          </a:prstGeom>
          <a:ln w="12700">
            <a:solidFill>
              <a:srgbClr val="D39F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7209F96-C0D6-EF46-88E6-A0C1CA463DAA}"/>
              </a:ext>
            </a:extLst>
          </p:cNvPr>
          <p:cNvSpPr txBox="1"/>
          <p:nvPr/>
        </p:nvSpPr>
        <p:spPr>
          <a:xfrm>
            <a:off x="513833" y="495114"/>
            <a:ext cx="11295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L" sz="4400" dirty="0">
                <a:solidFill>
                  <a:srgbClr val="002060"/>
                </a:solidFill>
                <a:latin typeface="Assistant" pitchFamily="2" charset="-79"/>
                <a:cs typeface="Assistant" pitchFamily="2" charset="-79"/>
              </a:rPr>
              <a:t>SQUAD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B780B86-9107-1E48-9DC3-A23DC61C2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2505" y="6169705"/>
            <a:ext cx="4056888" cy="30426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A5E4DB7-B179-494D-924B-F9348CBFFDBF}"/>
              </a:ext>
            </a:extLst>
          </p:cNvPr>
          <p:cNvSpPr/>
          <p:nvPr/>
        </p:nvSpPr>
        <p:spPr>
          <a:xfrm>
            <a:off x="67189" y="1601482"/>
            <a:ext cx="1136864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85900" lvl="2" indent="-57150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2047"/>
              </a:solidFill>
              <a:latin typeface="Helvetica" pitchFamily="2" charset="0"/>
              <a:cs typeface="Assistant" pitchFamily="2" charset="-79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2047"/>
              </a:solidFill>
              <a:latin typeface="Helvetica" pitchFamily="2" charset="0"/>
              <a:cs typeface="Assistant" pitchFamily="2" charset="-79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2047"/>
              </a:solidFill>
              <a:latin typeface="Helvetica" pitchFamily="2" charset="0"/>
              <a:cs typeface="Assistant" pitchFamily="2" charset="-79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en-IL" sz="3600" dirty="0">
              <a:solidFill>
                <a:srgbClr val="002060"/>
              </a:solidFill>
              <a:latin typeface="Helvetica" pitchFamily="2" charset="0"/>
              <a:cs typeface="Assistant" pitchFamily="2" charset="-79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en-IL" sz="2400" dirty="0">
              <a:solidFill>
                <a:srgbClr val="002047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AB4373-5448-53E6-8861-EF761CCA7836}"/>
              </a:ext>
            </a:extLst>
          </p:cNvPr>
          <p:cNvSpPr/>
          <p:nvPr/>
        </p:nvSpPr>
        <p:spPr>
          <a:xfrm>
            <a:off x="67189" y="1601482"/>
            <a:ext cx="11368645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47"/>
                </a:solidFill>
                <a:latin typeface="Assistant" pitchFamily="2" charset="-79"/>
                <a:cs typeface="Assistant" pitchFamily="2" charset="-79"/>
              </a:rPr>
              <a:t>SQUAD combines sampling and sketching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2047"/>
              </a:solidFill>
              <a:latin typeface="Assistant" pitchFamily="2" charset="-79"/>
              <a:cs typeface="Assistant" pitchFamily="2" charset="-79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47"/>
                </a:solidFill>
                <a:latin typeface="Assistant" pitchFamily="2" charset="-79"/>
                <a:cs typeface="Assistant" pitchFamily="2" charset="-79"/>
              </a:rPr>
              <a:t>The sampling helps us capture the behavior of the latencies experienced by an item before it was allocated with an SS entry and a quantile sketch.</a:t>
            </a:r>
          </a:p>
          <a:p>
            <a:endParaRPr lang="en-US" sz="3200" dirty="0">
              <a:solidFill>
                <a:srgbClr val="002047"/>
              </a:solidFill>
              <a:latin typeface="Assistant" pitchFamily="2" charset="-79"/>
              <a:cs typeface="Assistant" pitchFamily="2" charset="-79"/>
            </a:endParaRPr>
          </a:p>
          <a:p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2060"/>
              </a:solidFill>
              <a:latin typeface="Helvetica" pitchFamily="2" charset="0"/>
              <a:cs typeface="Assistant" pitchFamily="2" charset="-79"/>
            </a:endParaRPr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BA358A43-8855-8DC4-D4E1-10B4BF7C4D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7571" y="3891993"/>
            <a:ext cx="4075906" cy="2277712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C49D17E4-4EC8-8F3C-A0EC-F63264A0E5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7867" y="495114"/>
            <a:ext cx="1236341" cy="80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9466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2F2978C-0E23-904E-BBFF-C902960614FB}"/>
              </a:ext>
            </a:extLst>
          </p:cNvPr>
          <p:cNvCxnSpPr>
            <a:cxnSpLocks/>
          </p:cNvCxnSpPr>
          <p:nvPr/>
        </p:nvCxnSpPr>
        <p:spPr>
          <a:xfrm>
            <a:off x="16878" y="6362885"/>
            <a:ext cx="7338646" cy="0"/>
          </a:xfrm>
          <a:prstGeom prst="line">
            <a:avLst/>
          </a:prstGeom>
          <a:ln w="12700">
            <a:solidFill>
              <a:srgbClr val="D39F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7209F96-C0D6-EF46-88E6-A0C1CA463DAA}"/>
              </a:ext>
            </a:extLst>
          </p:cNvPr>
          <p:cNvSpPr txBox="1"/>
          <p:nvPr/>
        </p:nvSpPr>
        <p:spPr>
          <a:xfrm>
            <a:off x="513833" y="495114"/>
            <a:ext cx="11295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L" sz="4400" dirty="0">
                <a:solidFill>
                  <a:srgbClr val="002060"/>
                </a:solidFill>
                <a:latin typeface="Assistant" pitchFamily="2" charset="-79"/>
                <a:cs typeface="Assistant" pitchFamily="2" charset="-79"/>
              </a:rPr>
              <a:t>SQUAD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B780B86-9107-1E48-9DC3-A23DC61C2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2505" y="6169705"/>
            <a:ext cx="4056888" cy="30426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A5E4DB7-B179-494D-924B-F9348CBFFDBF}"/>
              </a:ext>
            </a:extLst>
          </p:cNvPr>
          <p:cNvSpPr/>
          <p:nvPr/>
        </p:nvSpPr>
        <p:spPr>
          <a:xfrm>
            <a:off x="67189" y="1601482"/>
            <a:ext cx="1136864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85900" lvl="2" indent="-57150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2047"/>
              </a:solidFill>
              <a:latin typeface="Helvetica" pitchFamily="2" charset="0"/>
              <a:cs typeface="Assistant" pitchFamily="2" charset="-79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2047"/>
              </a:solidFill>
              <a:latin typeface="Helvetica" pitchFamily="2" charset="0"/>
              <a:cs typeface="Assistant" pitchFamily="2" charset="-79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2047"/>
              </a:solidFill>
              <a:latin typeface="Helvetica" pitchFamily="2" charset="0"/>
              <a:cs typeface="Assistant" pitchFamily="2" charset="-79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en-IL" sz="3600" dirty="0">
              <a:solidFill>
                <a:srgbClr val="002060"/>
              </a:solidFill>
              <a:latin typeface="Helvetica" pitchFamily="2" charset="0"/>
              <a:cs typeface="Assistant" pitchFamily="2" charset="-79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en-IL" sz="2400" dirty="0">
              <a:solidFill>
                <a:srgbClr val="002047"/>
              </a:solidFill>
              <a:latin typeface="Assistant" pitchFamily="2" charset="-79"/>
              <a:cs typeface="Assistant" pitchFamily="2" charset="-79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6AB4373-5448-53E6-8861-EF761CCA7836}"/>
                  </a:ext>
                </a:extLst>
              </p:cNvPr>
              <p:cNvSpPr/>
              <p:nvPr/>
            </p:nvSpPr>
            <p:spPr>
              <a:xfrm>
                <a:off x="67189" y="1601482"/>
                <a:ext cx="11368645" cy="17235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002047"/>
                    </a:solidFill>
                    <a:latin typeface="Assistant" pitchFamily="2" charset="-79"/>
                    <a:cs typeface="Assistant" pitchFamily="2" charset="-79"/>
                  </a:rPr>
                  <a:t>Query(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47"/>
                        </a:solidFill>
                        <a:latin typeface="Cambria Math" panose="02040503050406030204" pitchFamily="18" charset="0"/>
                        <a:cs typeface="Assistant" pitchFamily="2" charset="-79"/>
                      </a:rPr>
                      <m:t>𝑓</m:t>
                    </m:r>
                  </m:oMath>
                </a14:m>
                <a:r>
                  <a:rPr lang="en-US" sz="2800" dirty="0">
                    <a:solidFill>
                      <a:srgbClr val="002047"/>
                    </a:solidFill>
                    <a:latin typeface="Assistant" pitchFamily="2" charset="-79"/>
                    <a:cs typeface="Assistant" pitchFamily="2" charset="-79"/>
                  </a:rPr>
                  <a:t>,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47"/>
                        </a:solidFill>
                        <a:latin typeface="Cambria Math" panose="02040503050406030204" pitchFamily="18" charset="0"/>
                        <a:cs typeface="Assistant" pitchFamily="2" charset="-79"/>
                      </a:rPr>
                      <m:t>𝑞</m:t>
                    </m:r>
                  </m:oMath>
                </a14:m>
                <a:r>
                  <a:rPr lang="en-US" sz="2800" dirty="0">
                    <a:solidFill>
                      <a:srgbClr val="002047"/>
                    </a:solidFill>
                    <a:latin typeface="Assistant" pitchFamily="2" charset="-79"/>
                    <a:cs typeface="Assistant" pitchFamily="2" charset="-79"/>
                  </a:rPr>
                  <a:t>): we take the samples collected before the time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47"/>
                        </a:solidFill>
                        <a:latin typeface="Cambria Math" panose="02040503050406030204" pitchFamily="18" charset="0"/>
                        <a:cs typeface="Assistant" pitchFamily="2" charset="-79"/>
                      </a:rPr>
                      <m:t>𝑓</m:t>
                    </m:r>
                    <m:r>
                      <a:rPr lang="en-US" sz="2800" i="1">
                        <a:solidFill>
                          <a:srgbClr val="002047"/>
                        </a:solidFill>
                        <a:latin typeface="Cambria Math" panose="02040503050406030204" pitchFamily="18" charset="0"/>
                        <a:cs typeface="Assistant" pitchFamily="2" charset="-79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002047"/>
                    </a:solidFill>
                    <a:latin typeface="Assistant" pitchFamily="2" charset="-79"/>
                    <a:cs typeface="Assistant" pitchFamily="2" charset="-79"/>
                  </a:rPr>
                  <a:t>enters the SS and merge them with the entries stored in the quantile sketch</a:t>
                </a:r>
              </a:p>
              <a:p>
                <a:endParaRPr lang="en-US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lang="en-US" sz="3200" dirty="0">
                  <a:solidFill>
                    <a:srgbClr val="002060"/>
                  </a:solidFill>
                  <a:latin typeface="Helvetica" pitchFamily="2" charset="0"/>
                  <a:cs typeface="Assistant" pitchFamily="2" charset="-79"/>
                </a:endParaRP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6AB4373-5448-53E6-8861-EF761CCA78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89" y="1601482"/>
                <a:ext cx="11368645" cy="1723549"/>
              </a:xfrm>
              <a:prstGeom prst="rect">
                <a:avLst/>
              </a:prstGeom>
              <a:blipFill>
                <a:blip r:embed="rId4"/>
                <a:stretch>
                  <a:fillRect l="-1004" t="-441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 descr="Chart&#10;&#10;Description automatically generated with low confidence">
            <a:extLst>
              <a:ext uri="{FF2B5EF4-FFF2-40B4-BE49-F238E27FC236}">
                <a16:creationId xmlns:a16="http://schemas.microsoft.com/office/drawing/2014/main" id="{5FEE2CED-49A4-9FED-B82B-44BA6F335A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9929" y="3133410"/>
            <a:ext cx="4252141" cy="2965309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7E6529A2-5ECC-1199-84E2-96F17EDC40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7867" y="495114"/>
            <a:ext cx="1236341" cy="80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7562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2F2978C-0E23-904E-BBFF-C902960614FB}"/>
              </a:ext>
            </a:extLst>
          </p:cNvPr>
          <p:cNvCxnSpPr>
            <a:cxnSpLocks/>
          </p:cNvCxnSpPr>
          <p:nvPr/>
        </p:nvCxnSpPr>
        <p:spPr>
          <a:xfrm>
            <a:off x="16878" y="6362885"/>
            <a:ext cx="7338646" cy="0"/>
          </a:xfrm>
          <a:prstGeom prst="line">
            <a:avLst/>
          </a:prstGeom>
          <a:ln w="12700">
            <a:solidFill>
              <a:srgbClr val="D39F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7209F96-C0D6-EF46-88E6-A0C1CA463DAA}"/>
              </a:ext>
            </a:extLst>
          </p:cNvPr>
          <p:cNvSpPr txBox="1"/>
          <p:nvPr/>
        </p:nvSpPr>
        <p:spPr>
          <a:xfrm>
            <a:off x="513833" y="495114"/>
            <a:ext cx="7603557" cy="875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eaLnBrk="1" latinLnBrk="0" hangingPunct="1">
              <a:lnSpc>
                <a:spcPts val="6600"/>
              </a:lnSpc>
            </a:pPr>
            <a:r>
              <a:rPr lang="en-US" sz="4400" dirty="0">
                <a:solidFill>
                  <a:srgbClr val="002047"/>
                </a:solidFill>
                <a:latin typeface="Assistant" pitchFamily="2" charset="-79"/>
                <a:cs typeface="Assistant" pitchFamily="2" charset="-79"/>
              </a:rPr>
              <a:t>Evaluation</a:t>
            </a:r>
            <a:endParaRPr lang="en-IL" sz="4400" dirty="0">
              <a:solidFill>
                <a:srgbClr val="002047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0BC4D9-91FB-0A4B-B122-CE5E6A79107B}"/>
              </a:ext>
            </a:extLst>
          </p:cNvPr>
          <p:cNvSpPr txBox="1"/>
          <p:nvPr/>
        </p:nvSpPr>
        <p:spPr>
          <a:xfrm>
            <a:off x="597486" y="1909968"/>
            <a:ext cx="108661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47"/>
                </a:solidFill>
                <a:latin typeface="Assistant" pitchFamily="2" charset="-79"/>
                <a:cs typeface="Assistant" pitchFamily="2" charset="-79"/>
              </a:rPr>
              <a:t>C++ implementation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2047"/>
              </a:solidFill>
              <a:latin typeface="Assistant" pitchFamily="2" charset="-79"/>
              <a:cs typeface="Assistant" pitchFamily="2" charset="-79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47"/>
                </a:solidFill>
                <a:latin typeface="Assistant" pitchFamily="2" charset="-79"/>
                <a:cs typeface="Assistant" pitchFamily="2" charset="-79"/>
              </a:rPr>
              <a:t>dataset: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47"/>
                </a:solidFill>
                <a:latin typeface="Assistant" pitchFamily="2" charset="-79"/>
                <a:cs typeface="Assistant" pitchFamily="2" charset="-79"/>
              </a:rPr>
              <a:t>NS3 simulations for a </a:t>
            </a:r>
            <a:r>
              <a:rPr lang="en-US" sz="2800" dirty="0" err="1">
                <a:solidFill>
                  <a:srgbClr val="002047"/>
                </a:solidFill>
                <a:latin typeface="Assistant" pitchFamily="2" charset="-79"/>
                <a:cs typeface="Assistant" pitchFamily="2" charset="-79"/>
              </a:rPr>
              <a:t>FatTree</a:t>
            </a:r>
            <a:r>
              <a:rPr lang="en-US" sz="2800" dirty="0">
                <a:solidFill>
                  <a:srgbClr val="002047"/>
                </a:solidFill>
                <a:latin typeface="Assistant" pitchFamily="2" charset="-79"/>
                <a:cs typeface="Assistant" pitchFamily="2" charset="-79"/>
              </a:rPr>
              <a:t> topology</a:t>
            </a:r>
          </a:p>
          <a:p>
            <a:pPr lvl="2"/>
            <a:r>
              <a:rPr lang="en-US" sz="2800" dirty="0">
                <a:latin typeface="Assistant" pitchFamily="2" charset="-79"/>
                <a:cs typeface="Assistant" pitchFamily="2" charset="-79"/>
              </a:rPr>
              <a:t> </a:t>
            </a:r>
            <a:endParaRPr lang="en-US" sz="2800" dirty="0">
              <a:solidFill>
                <a:srgbClr val="002047"/>
              </a:solidFill>
              <a:latin typeface="Assistant" pitchFamily="2" charset="-79"/>
              <a:cs typeface="Assistant" pitchFamily="2" charset="-79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47"/>
                </a:solidFill>
                <a:latin typeface="Assistant" pitchFamily="2" charset="-79"/>
                <a:cs typeface="Assistant" pitchFamily="2" charset="-79"/>
              </a:rPr>
              <a:t>Baseline Comparison: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47"/>
                </a:solidFill>
                <a:latin typeface="Assistant" pitchFamily="2" charset="-79"/>
                <a:cs typeface="Assistant" pitchFamily="2" charset="-79"/>
              </a:rPr>
              <a:t>Quantile Sketches (RND and GK) for the entire stream</a:t>
            </a:r>
          </a:p>
          <a:p>
            <a:pPr lvl="1"/>
            <a:endParaRPr lang="en-US" sz="2800" dirty="0">
              <a:solidFill>
                <a:srgbClr val="002047"/>
              </a:solidFill>
              <a:latin typeface="Assistant" pitchFamily="2" charset="-79"/>
              <a:cs typeface="Assistant" pitchFamily="2" charset="-79"/>
            </a:endParaRPr>
          </a:p>
          <a:p>
            <a:pPr lvl="1"/>
            <a:endParaRPr lang="en-US" sz="2800" dirty="0">
              <a:solidFill>
                <a:srgbClr val="002047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02CB50-2DE9-3E42-9B38-978C92B005FB}"/>
              </a:ext>
            </a:extLst>
          </p:cNvPr>
          <p:cNvSpPr txBox="1"/>
          <p:nvPr/>
        </p:nvSpPr>
        <p:spPr>
          <a:xfrm>
            <a:off x="576221" y="1265112"/>
            <a:ext cx="4532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eaLnBrk="1" latinLnBrk="0" hangingPunct="1"/>
            <a:r>
              <a:rPr lang="en-US" sz="2400" dirty="0">
                <a:solidFill>
                  <a:srgbClr val="D39F10"/>
                </a:solidFill>
                <a:latin typeface="Assistant" pitchFamily="2" charset="-79"/>
                <a:cs typeface="Assistant" pitchFamily="2" charset="-79"/>
              </a:rPr>
              <a:t>Setup</a:t>
            </a:r>
            <a:endParaRPr lang="en-IL" sz="2400" dirty="0">
              <a:solidFill>
                <a:srgbClr val="D39F10"/>
              </a:solidFill>
              <a:latin typeface="Assistant" pitchFamily="2" charset="-79"/>
              <a:cs typeface="Assistant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020688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2F2978C-0E23-904E-BBFF-C902960614FB}"/>
              </a:ext>
            </a:extLst>
          </p:cNvPr>
          <p:cNvCxnSpPr>
            <a:cxnSpLocks/>
          </p:cNvCxnSpPr>
          <p:nvPr/>
        </p:nvCxnSpPr>
        <p:spPr>
          <a:xfrm>
            <a:off x="16878" y="6362885"/>
            <a:ext cx="7338646" cy="0"/>
          </a:xfrm>
          <a:prstGeom prst="line">
            <a:avLst/>
          </a:prstGeom>
          <a:ln w="12700">
            <a:solidFill>
              <a:srgbClr val="D39F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7209F96-C0D6-EF46-88E6-A0C1CA463DAA}"/>
              </a:ext>
            </a:extLst>
          </p:cNvPr>
          <p:cNvSpPr txBox="1"/>
          <p:nvPr/>
        </p:nvSpPr>
        <p:spPr>
          <a:xfrm>
            <a:off x="513833" y="495114"/>
            <a:ext cx="11295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L" sz="4400" dirty="0">
                <a:solidFill>
                  <a:srgbClr val="002060"/>
                </a:solidFill>
                <a:latin typeface="Assistant" pitchFamily="2" charset="-79"/>
                <a:cs typeface="Assistant" pitchFamily="2" charset="-79"/>
              </a:rPr>
              <a:t>Memory vs. Error Percentile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B780B86-9107-1E48-9DC3-A23DC61C2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2505" y="6169705"/>
            <a:ext cx="4056888" cy="30426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A5E4DB7-B179-494D-924B-F9348CBFFDBF}"/>
              </a:ext>
            </a:extLst>
          </p:cNvPr>
          <p:cNvSpPr/>
          <p:nvPr/>
        </p:nvSpPr>
        <p:spPr>
          <a:xfrm>
            <a:off x="67189" y="1601482"/>
            <a:ext cx="1136864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85900" lvl="2" indent="-57150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2047"/>
              </a:solidFill>
              <a:latin typeface="Helvetica" pitchFamily="2" charset="0"/>
              <a:cs typeface="Assistant" pitchFamily="2" charset="-79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2047"/>
              </a:solidFill>
              <a:latin typeface="Helvetica" pitchFamily="2" charset="0"/>
              <a:cs typeface="Assistant" pitchFamily="2" charset="-79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2047"/>
              </a:solidFill>
              <a:latin typeface="Helvetica" pitchFamily="2" charset="0"/>
              <a:cs typeface="Assistant" pitchFamily="2" charset="-79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en-IL" sz="3600" dirty="0">
              <a:solidFill>
                <a:srgbClr val="002060"/>
              </a:solidFill>
              <a:latin typeface="Helvetica" pitchFamily="2" charset="0"/>
              <a:cs typeface="Assistant" pitchFamily="2" charset="-79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en-IL" sz="2400" dirty="0">
              <a:solidFill>
                <a:srgbClr val="002047"/>
              </a:solidFill>
              <a:latin typeface="Assistant" pitchFamily="2" charset="-79"/>
              <a:cs typeface="Assistant" pitchFamily="2" charset="-79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9FB3A8-B0C3-8449-5B79-E4E11D7354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7821" y="1264555"/>
            <a:ext cx="6647379" cy="498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0853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2F2978C-0E23-904E-BBFF-C902960614FB}"/>
              </a:ext>
            </a:extLst>
          </p:cNvPr>
          <p:cNvCxnSpPr>
            <a:cxnSpLocks/>
          </p:cNvCxnSpPr>
          <p:nvPr/>
        </p:nvCxnSpPr>
        <p:spPr>
          <a:xfrm>
            <a:off x="16878" y="6362885"/>
            <a:ext cx="7338646" cy="0"/>
          </a:xfrm>
          <a:prstGeom prst="line">
            <a:avLst/>
          </a:prstGeom>
          <a:ln w="12700">
            <a:solidFill>
              <a:srgbClr val="D39F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7209F96-C0D6-EF46-88E6-A0C1CA463DAA}"/>
              </a:ext>
            </a:extLst>
          </p:cNvPr>
          <p:cNvSpPr txBox="1"/>
          <p:nvPr/>
        </p:nvSpPr>
        <p:spPr>
          <a:xfrm>
            <a:off x="513833" y="495114"/>
            <a:ext cx="11295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L" sz="4400" dirty="0">
                <a:solidFill>
                  <a:srgbClr val="002060"/>
                </a:solidFill>
                <a:latin typeface="Assistant" pitchFamily="2" charset="-79"/>
                <a:cs typeface="Assistant" pitchFamily="2" charset="-79"/>
              </a:rPr>
              <a:t>Update Peformance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B780B86-9107-1E48-9DC3-A23DC61C2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2505" y="6169705"/>
            <a:ext cx="4056888" cy="30426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A5E4DB7-B179-494D-924B-F9348CBFFDBF}"/>
              </a:ext>
            </a:extLst>
          </p:cNvPr>
          <p:cNvSpPr/>
          <p:nvPr/>
        </p:nvSpPr>
        <p:spPr>
          <a:xfrm>
            <a:off x="67189" y="1601482"/>
            <a:ext cx="1136864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85900" lvl="2" indent="-57150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2047"/>
              </a:solidFill>
              <a:latin typeface="Helvetica" pitchFamily="2" charset="0"/>
              <a:cs typeface="Assistant" pitchFamily="2" charset="-79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2047"/>
              </a:solidFill>
              <a:latin typeface="Helvetica" pitchFamily="2" charset="0"/>
              <a:cs typeface="Assistant" pitchFamily="2" charset="-79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2047"/>
              </a:solidFill>
              <a:latin typeface="Helvetica" pitchFamily="2" charset="0"/>
              <a:cs typeface="Assistant" pitchFamily="2" charset="-79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en-IL" sz="3600" dirty="0">
              <a:solidFill>
                <a:srgbClr val="002060"/>
              </a:solidFill>
              <a:latin typeface="Helvetica" pitchFamily="2" charset="0"/>
              <a:cs typeface="Assistant" pitchFamily="2" charset="-79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en-IL" sz="2400" dirty="0">
              <a:solidFill>
                <a:srgbClr val="002047"/>
              </a:solidFill>
              <a:latin typeface="Assistant" pitchFamily="2" charset="-79"/>
              <a:cs typeface="Assistant" pitchFamily="2" charset="-79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130C95-5B5E-9AE7-B735-7805B3AB92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419" y="1591771"/>
            <a:ext cx="6099502" cy="457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8929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2F2978C-0E23-904E-BBFF-C902960614FB}"/>
              </a:ext>
            </a:extLst>
          </p:cNvPr>
          <p:cNvCxnSpPr>
            <a:cxnSpLocks/>
          </p:cNvCxnSpPr>
          <p:nvPr/>
        </p:nvCxnSpPr>
        <p:spPr>
          <a:xfrm>
            <a:off x="16878" y="6362885"/>
            <a:ext cx="7338646" cy="0"/>
          </a:xfrm>
          <a:prstGeom prst="line">
            <a:avLst/>
          </a:prstGeom>
          <a:ln w="12700">
            <a:solidFill>
              <a:srgbClr val="D39F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7209F96-C0D6-EF46-88E6-A0C1CA463DAA}"/>
              </a:ext>
            </a:extLst>
          </p:cNvPr>
          <p:cNvSpPr txBox="1"/>
          <p:nvPr/>
        </p:nvSpPr>
        <p:spPr>
          <a:xfrm>
            <a:off x="2751189" y="616305"/>
            <a:ext cx="6302326" cy="997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eaLnBrk="1" latinLnBrk="0" hangingPunct="1">
              <a:lnSpc>
                <a:spcPts val="6600"/>
              </a:lnSpc>
            </a:pPr>
            <a:r>
              <a:rPr lang="en-US" sz="8000" dirty="0">
                <a:solidFill>
                  <a:srgbClr val="002047"/>
                </a:solidFill>
                <a:latin typeface="Assistant" pitchFamily="2" charset="-79"/>
                <a:cs typeface="Assistant" pitchFamily="2" charset="-79"/>
              </a:rPr>
              <a:t>Thank you!</a:t>
            </a:r>
            <a:endParaRPr lang="en-IL" sz="8000" dirty="0">
              <a:solidFill>
                <a:srgbClr val="002047"/>
              </a:solidFill>
              <a:latin typeface="Assistant" pitchFamily="2" charset="-79"/>
              <a:cs typeface="Assistant" pitchFamily="2" charset="-79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B780B86-9107-1E48-9DC3-A23DC61C2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2505" y="6169705"/>
            <a:ext cx="4056888" cy="304267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3AF1266-1AB7-09AE-37E4-ABE9D403FC43}"/>
              </a:ext>
            </a:extLst>
          </p:cNvPr>
          <p:cNvGrpSpPr/>
          <p:nvPr/>
        </p:nvGrpSpPr>
        <p:grpSpPr>
          <a:xfrm>
            <a:off x="695046" y="2290444"/>
            <a:ext cx="10801907" cy="2277111"/>
            <a:chOff x="446315" y="1775475"/>
            <a:chExt cx="12192000" cy="317873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47CAFB4-9A4C-0598-F3CF-3F3EA4E5554C}"/>
                </a:ext>
              </a:extLst>
            </p:cNvPr>
            <p:cNvSpPr/>
            <p:nvPr/>
          </p:nvSpPr>
          <p:spPr>
            <a:xfrm>
              <a:off x="2193471" y="1840897"/>
              <a:ext cx="7761515" cy="3113315"/>
            </a:xfrm>
            <a:prstGeom prst="rect">
              <a:avLst/>
            </a:prstGeom>
            <a:solidFill>
              <a:srgbClr val="4C826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מלבן 6">
              <a:extLst>
                <a:ext uri="{FF2B5EF4-FFF2-40B4-BE49-F238E27FC236}">
                  <a16:creationId xmlns:a16="http://schemas.microsoft.com/office/drawing/2014/main" id="{C4D2BFA3-9228-B36E-2056-635694141FAB}"/>
                </a:ext>
              </a:extLst>
            </p:cNvPr>
            <p:cNvSpPr/>
            <p:nvPr/>
          </p:nvSpPr>
          <p:spPr>
            <a:xfrm>
              <a:off x="6480394" y="2713634"/>
              <a:ext cx="274607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en-US" sz="2000" dirty="0" err="1">
                  <a:solidFill>
                    <a:schemeClr val="bg1"/>
                  </a:solidFill>
                  <a:latin typeface="Calisto MT" panose="02040603050505030304" pitchFamily="18" charset="0"/>
                  <a:ea typeface="Josefin Slab SemiBold"/>
                  <a:cs typeface="Arial" panose="020B0604020202020204" pitchFamily="34" charset="0"/>
                  <a:sym typeface="Josefin Slab SemiBold"/>
                </a:rPr>
                <a:t>ranas@cs.technion.ac.il</a:t>
              </a:r>
              <a:endParaRPr lang="en-US" sz="2000" dirty="0">
                <a:solidFill>
                  <a:schemeClr val="bg1"/>
                </a:solidFill>
                <a:latin typeface="Calisto MT" panose="02040603050505030304" pitchFamily="18" charset="0"/>
                <a:ea typeface="Josefin Slab SemiBold"/>
                <a:cs typeface="Arial" panose="020B0604020202020204" pitchFamily="34" charset="0"/>
                <a:sym typeface="Josefin Slab SemiBold"/>
              </a:endParaRPr>
            </a:p>
          </p:txBody>
        </p:sp>
        <p:pic>
          <p:nvPicPr>
            <p:cNvPr id="8" name="Graphic 7" descr="Envelope">
              <a:extLst>
                <a:ext uri="{FF2B5EF4-FFF2-40B4-BE49-F238E27FC236}">
                  <a16:creationId xmlns:a16="http://schemas.microsoft.com/office/drawing/2014/main" id="{5C0A876C-0946-B5C8-BC33-803B9C7921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699817" y="2740386"/>
              <a:ext cx="529940" cy="52994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8BAFCB5-4AEE-4896-C043-091CA8AD9913}"/>
                </a:ext>
              </a:extLst>
            </p:cNvPr>
            <p:cNvSpPr txBox="1"/>
            <p:nvPr/>
          </p:nvSpPr>
          <p:spPr>
            <a:xfrm>
              <a:off x="2229805" y="2747109"/>
              <a:ext cx="311875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en-US" sz="2800" b="1" dirty="0">
                  <a:solidFill>
                    <a:schemeClr val="bg1"/>
                  </a:solidFill>
                  <a:latin typeface="Calisto MT" panose="02040603050505030304" pitchFamily="18" charset="0"/>
                  <a:ea typeface="Josefin Slab SemiBold"/>
                  <a:cs typeface="Arial" panose="020B0604020202020204" pitchFamily="34" charset="0"/>
                  <a:sym typeface="Josefin Slab SemiBold"/>
                </a:rPr>
                <a:t>Rana Shahout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3A8D06D-6F38-2ADE-2C8F-0F830C5EF8B2}"/>
                </a:ext>
              </a:extLst>
            </p:cNvPr>
            <p:cNvSpPr/>
            <p:nvPr/>
          </p:nvSpPr>
          <p:spPr>
            <a:xfrm>
              <a:off x="2416629" y="2111829"/>
              <a:ext cx="7315200" cy="2460171"/>
            </a:xfrm>
            <a:prstGeom prst="rect">
              <a:avLst/>
            </a:prstGeom>
            <a:noFill/>
            <a:ln>
              <a:solidFill>
                <a:srgbClr val="FDF3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C841406-77E9-F5BB-E4F2-7EB9EFF64619}"/>
                </a:ext>
              </a:extLst>
            </p:cNvPr>
            <p:cNvSpPr txBox="1"/>
            <p:nvPr/>
          </p:nvSpPr>
          <p:spPr>
            <a:xfrm>
              <a:off x="6198344" y="3759992"/>
              <a:ext cx="28134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B0F0"/>
                  </a:solidFill>
                  <a:latin typeface="Calisto MT" panose="02040603050505030304" pitchFamily="18" charset="0"/>
                  <a:cs typeface="David" panose="020E0502060401010101" pitchFamily="34" charset="-79"/>
                </a:rPr>
                <a:t>@Ranash2189</a:t>
              </a:r>
            </a:p>
          </p:txBody>
        </p:sp>
        <p:sp>
          <p:nvSpPr>
            <p:cNvPr id="15" name="Google Shape;390;p27">
              <a:extLst>
                <a:ext uri="{FF2B5EF4-FFF2-40B4-BE49-F238E27FC236}">
                  <a16:creationId xmlns:a16="http://schemas.microsoft.com/office/drawing/2014/main" id="{C5816B65-C4A7-DFB8-5259-17364B524E9D}"/>
                </a:ext>
              </a:extLst>
            </p:cNvPr>
            <p:cNvSpPr/>
            <p:nvPr/>
          </p:nvSpPr>
          <p:spPr>
            <a:xfrm>
              <a:off x="5726381" y="3906172"/>
              <a:ext cx="428481" cy="400110"/>
            </a:xfrm>
            <a:custGeom>
              <a:avLst/>
              <a:gdLst/>
              <a:ahLst/>
              <a:cxnLst/>
              <a:rect l="l" t="t" r="r" b="b"/>
              <a:pathLst>
                <a:path w="39025" h="26922" extrusionOk="0">
                  <a:moveTo>
                    <a:pt x="27350" y="0"/>
                  </a:moveTo>
                  <a:lnTo>
                    <a:pt x="27350" y="0"/>
                  </a:lnTo>
                  <a:cubicBezTo>
                    <a:pt x="26197" y="125"/>
                    <a:pt x="25134" y="638"/>
                    <a:pt x="24332" y="1395"/>
                  </a:cubicBezTo>
                  <a:lnTo>
                    <a:pt x="24332" y="1395"/>
                  </a:lnTo>
                  <a:cubicBezTo>
                    <a:pt x="24579" y="1133"/>
                    <a:pt x="24781" y="747"/>
                    <a:pt x="24781" y="261"/>
                  </a:cubicBezTo>
                  <a:lnTo>
                    <a:pt x="24781" y="261"/>
                  </a:lnTo>
                  <a:cubicBezTo>
                    <a:pt x="21951" y="2179"/>
                    <a:pt x="20163" y="6114"/>
                    <a:pt x="18700" y="9756"/>
                  </a:cubicBezTo>
                  <a:cubicBezTo>
                    <a:pt x="17594" y="8683"/>
                    <a:pt x="16651" y="7870"/>
                    <a:pt x="15838" y="7447"/>
                  </a:cubicBezTo>
                  <a:cubicBezTo>
                    <a:pt x="13269" y="6114"/>
                    <a:pt x="10407" y="4748"/>
                    <a:pt x="5822" y="2992"/>
                  </a:cubicBezTo>
                  <a:lnTo>
                    <a:pt x="5822" y="2992"/>
                  </a:lnTo>
                  <a:cubicBezTo>
                    <a:pt x="5692" y="4488"/>
                    <a:pt x="6505" y="6504"/>
                    <a:pt x="9074" y="7870"/>
                  </a:cubicBezTo>
                  <a:cubicBezTo>
                    <a:pt x="8521" y="7870"/>
                    <a:pt x="7578" y="8000"/>
                    <a:pt x="6765" y="8130"/>
                  </a:cubicBezTo>
                  <a:cubicBezTo>
                    <a:pt x="7025" y="9886"/>
                    <a:pt x="8131" y="11382"/>
                    <a:pt x="11090" y="12065"/>
                  </a:cubicBezTo>
                  <a:cubicBezTo>
                    <a:pt x="9757" y="12195"/>
                    <a:pt x="9074" y="12455"/>
                    <a:pt x="8391" y="13138"/>
                  </a:cubicBezTo>
                  <a:cubicBezTo>
                    <a:pt x="9015" y="14268"/>
                    <a:pt x="10320" y="15480"/>
                    <a:pt x="12602" y="15480"/>
                  </a:cubicBezTo>
                  <a:cubicBezTo>
                    <a:pt x="12816" y="15480"/>
                    <a:pt x="13038" y="15469"/>
                    <a:pt x="13269" y="15447"/>
                  </a:cubicBezTo>
                  <a:lnTo>
                    <a:pt x="13269" y="15447"/>
                  </a:lnTo>
                  <a:cubicBezTo>
                    <a:pt x="10330" y="16733"/>
                    <a:pt x="11829" y="18855"/>
                    <a:pt x="14050" y="18855"/>
                  </a:cubicBezTo>
                  <a:cubicBezTo>
                    <a:pt x="14188" y="18855"/>
                    <a:pt x="14329" y="18846"/>
                    <a:pt x="14472" y="18829"/>
                  </a:cubicBezTo>
                  <a:lnTo>
                    <a:pt x="14472" y="18829"/>
                  </a:lnTo>
                  <a:cubicBezTo>
                    <a:pt x="12352" y="20949"/>
                    <a:pt x="9610" y="21931"/>
                    <a:pt x="6946" y="21931"/>
                  </a:cubicBezTo>
                  <a:cubicBezTo>
                    <a:pt x="4337" y="21931"/>
                    <a:pt x="1803" y="20990"/>
                    <a:pt x="1" y="19252"/>
                  </a:cubicBezTo>
                  <a:lnTo>
                    <a:pt x="1" y="19252"/>
                  </a:lnTo>
                  <a:cubicBezTo>
                    <a:pt x="3943" y="24613"/>
                    <a:pt x="9785" y="26921"/>
                    <a:pt x="15554" y="26921"/>
                  </a:cubicBezTo>
                  <a:cubicBezTo>
                    <a:pt x="24064" y="26921"/>
                    <a:pt x="32416" y="21899"/>
                    <a:pt x="34276" y="14244"/>
                  </a:cubicBezTo>
                  <a:cubicBezTo>
                    <a:pt x="36715" y="14244"/>
                    <a:pt x="38049" y="13431"/>
                    <a:pt x="39024" y="12455"/>
                  </a:cubicBezTo>
                  <a:lnTo>
                    <a:pt x="39024" y="12455"/>
                  </a:lnTo>
                  <a:cubicBezTo>
                    <a:pt x="38637" y="12538"/>
                    <a:pt x="38195" y="12574"/>
                    <a:pt x="37736" y="12574"/>
                  </a:cubicBezTo>
                  <a:cubicBezTo>
                    <a:pt x="36575" y="12574"/>
                    <a:pt x="35306" y="12345"/>
                    <a:pt x="34537" y="12065"/>
                  </a:cubicBezTo>
                  <a:cubicBezTo>
                    <a:pt x="36715" y="11805"/>
                    <a:pt x="38211" y="10829"/>
                    <a:pt x="38732" y="9496"/>
                  </a:cubicBezTo>
                  <a:lnTo>
                    <a:pt x="38732" y="9496"/>
                  </a:lnTo>
                  <a:cubicBezTo>
                    <a:pt x="38222" y="9787"/>
                    <a:pt x="36737" y="10168"/>
                    <a:pt x="35462" y="10168"/>
                  </a:cubicBezTo>
                  <a:cubicBezTo>
                    <a:pt x="35026" y="10168"/>
                    <a:pt x="34616" y="10124"/>
                    <a:pt x="34276" y="10016"/>
                  </a:cubicBezTo>
                  <a:cubicBezTo>
                    <a:pt x="34146" y="9626"/>
                    <a:pt x="33984" y="9366"/>
                    <a:pt x="33984" y="9073"/>
                  </a:cubicBezTo>
                  <a:cubicBezTo>
                    <a:pt x="32954" y="5454"/>
                    <a:pt x="29680" y="2554"/>
                    <a:pt x="26171" y="2554"/>
                  </a:cubicBezTo>
                  <a:cubicBezTo>
                    <a:pt x="26022" y="2554"/>
                    <a:pt x="25873" y="2559"/>
                    <a:pt x="25724" y="2569"/>
                  </a:cubicBezTo>
                  <a:cubicBezTo>
                    <a:pt x="26016" y="2439"/>
                    <a:pt x="26277" y="2439"/>
                    <a:pt x="26667" y="2309"/>
                  </a:cubicBezTo>
                  <a:cubicBezTo>
                    <a:pt x="27090" y="2179"/>
                    <a:pt x="29398" y="1757"/>
                    <a:pt x="28976" y="944"/>
                  </a:cubicBezTo>
                  <a:cubicBezTo>
                    <a:pt x="28917" y="759"/>
                    <a:pt x="28724" y="687"/>
                    <a:pt x="28453" y="687"/>
                  </a:cubicBezTo>
                  <a:cubicBezTo>
                    <a:pt x="27531" y="687"/>
                    <a:pt x="25706" y="1526"/>
                    <a:pt x="25203" y="1626"/>
                  </a:cubicBezTo>
                  <a:cubicBezTo>
                    <a:pt x="26016" y="1366"/>
                    <a:pt x="27220" y="944"/>
                    <a:pt x="27350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0"/>
              <a:endParaRPr sz="2400" dirty="0">
                <a:solidFill>
                  <a:srgbClr val="2A251F"/>
                </a:solidFill>
                <a:latin typeface="Oswald Regular" panose="00000500000000000000" pitchFamily="2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2BB74A7-B1E9-3ECD-6A55-32AA1C2AD283}"/>
                </a:ext>
              </a:extLst>
            </p:cNvPr>
            <p:cNvSpPr txBox="1"/>
            <p:nvPr/>
          </p:nvSpPr>
          <p:spPr>
            <a:xfrm>
              <a:off x="6244339" y="3236813"/>
              <a:ext cx="3531025" cy="558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Calisto MT" panose="02040603050505030304" pitchFamily="18" charset="0"/>
                  <a:cs typeface="David" panose="020E0502060401010101" pitchFamily="34" charset="-79"/>
                </a:rPr>
                <a:t>@rana-</a:t>
              </a:r>
              <a:r>
                <a:rPr lang="en-US" sz="2000" dirty="0" err="1">
                  <a:solidFill>
                    <a:schemeClr val="bg1"/>
                  </a:solidFill>
                  <a:latin typeface="Calisto MT" panose="02040603050505030304" pitchFamily="18" charset="0"/>
                  <a:cs typeface="David" panose="020E0502060401010101" pitchFamily="34" charset="-79"/>
                </a:rPr>
                <a:t>sh</a:t>
              </a:r>
              <a:endParaRPr lang="en-US" sz="2000" dirty="0">
                <a:solidFill>
                  <a:schemeClr val="bg1"/>
                </a:solidFill>
                <a:latin typeface="Calisto MT" panose="02040603050505030304" pitchFamily="18" charset="0"/>
                <a:cs typeface="David" panose="020E0502060401010101" pitchFamily="34" charset="-79"/>
              </a:endParaRPr>
            </a:p>
          </p:txBody>
        </p:sp>
        <p:sp>
          <p:nvSpPr>
            <p:cNvPr id="18" name="Rectangle 5">
              <a:extLst>
                <a:ext uri="{FF2B5EF4-FFF2-40B4-BE49-F238E27FC236}">
                  <a16:creationId xmlns:a16="http://schemas.microsoft.com/office/drawing/2014/main" id="{2C97D4E4-193D-AC0D-562C-E2DE8BD7DC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315" y="1775475"/>
              <a:ext cx="12192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GB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AC44962-37B1-1E8B-ED84-80746BDEB497}"/>
                </a:ext>
              </a:extLst>
            </p:cNvPr>
            <p:cNvSpPr txBox="1"/>
            <p:nvPr/>
          </p:nvSpPr>
          <p:spPr>
            <a:xfrm>
              <a:off x="2607545" y="3313980"/>
              <a:ext cx="2432541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4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sto MT" panose="02040603050505030304" pitchFamily="18" charset="0"/>
                  <a:ea typeface="Calibri" panose="020F0502020204030204" pitchFamily="34" charset="0"/>
                </a:rPr>
                <a:t>PhD candidate</a:t>
              </a:r>
              <a:endPara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sto MT" panose="02040603050505030304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sto MT" panose="02040603050505030304" pitchFamily="18" charset="0"/>
                  <a:ea typeface="Calibri" panose="020F0502020204030204" pitchFamily="34" charset="0"/>
                </a:rPr>
                <a:t>Computer Science</a:t>
              </a:r>
              <a:endPara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sto MT" panose="02040603050505030304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4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sto MT" panose="02040603050505030304" pitchFamily="18" charset="0"/>
                  <a:ea typeface="Calibri" panose="020F0502020204030204" pitchFamily="34" charset="0"/>
                </a:rPr>
                <a:t>Technion</a:t>
              </a:r>
              <a:endPara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sto MT" panose="02040603050505030304" pitchFamily="18" charset="0"/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EF69BD8-FE17-9B5F-BE5F-01F942E5BE9D}"/>
                </a:ext>
              </a:extLst>
            </p:cNvPr>
            <p:cNvCxnSpPr/>
            <p:nvPr/>
          </p:nvCxnSpPr>
          <p:spPr>
            <a:xfrm>
              <a:off x="5348564" y="2652652"/>
              <a:ext cx="0" cy="1548598"/>
            </a:xfrm>
            <a:prstGeom prst="line">
              <a:avLst/>
            </a:prstGeom>
            <a:ln>
              <a:solidFill>
                <a:srgbClr val="FDF3E5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24" name="Picture 23" descr="Logo, icon&#10;&#10;Description automatically generated">
            <a:extLst>
              <a:ext uri="{FF2B5EF4-FFF2-40B4-BE49-F238E27FC236}">
                <a16:creationId xmlns:a16="http://schemas.microsoft.com/office/drawing/2014/main" id="{6B367395-3923-AB1B-7255-9E6CC119B9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5639" y="3357767"/>
            <a:ext cx="379627" cy="37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747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2F2978C-0E23-904E-BBFF-C902960614FB}"/>
              </a:ext>
            </a:extLst>
          </p:cNvPr>
          <p:cNvCxnSpPr>
            <a:cxnSpLocks/>
          </p:cNvCxnSpPr>
          <p:nvPr/>
        </p:nvCxnSpPr>
        <p:spPr>
          <a:xfrm>
            <a:off x="16878" y="6362885"/>
            <a:ext cx="7338646" cy="0"/>
          </a:xfrm>
          <a:prstGeom prst="line">
            <a:avLst/>
          </a:prstGeom>
          <a:ln w="12700">
            <a:solidFill>
              <a:srgbClr val="D39F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7209F96-C0D6-EF46-88E6-A0C1CA463DAA}"/>
              </a:ext>
            </a:extLst>
          </p:cNvPr>
          <p:cNvSpPr txBox="1"/>
          <p:nvPr/>
        </p:nvSpPr>
        <p:spPr>
          <a:xfrm>
            <a:off x="513834" y="495114"/>
            <a:ext cx="6302326" cy="875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eaLnBrk="1" latinLnBrk="0" hangingPunct="1">
              <a:lnSpc>
                <a:spcPts val="6600"/>
              </a:lnSpc>
            </a:pPr>
            <a:r>
              <a:rPr lang="en-US" sz="4400" dirty="0">
                <a:solidFill>
                  <a:srgbClr val="002047"/>
                </a:solidFill>
                <a:latin typeface="Assistant" pitchFamily="2" charset="-79"/>
                <a:cs typeface="Assistant" pitchFamily="2" charset="-79"/>
              </a:rPr>
              <a:t>Overview of the talk</a:t>
            </a:r>
            <a:endParaRPr lang="en-IL" sz="4400" dirty="0">
              <a:solidFill>
                <a:srgbClr val="002047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C47C30-203B-8F46-AA48-2C8B8A65F946}"/>
              </a:ext>
            </a:extLst>
          </p:cNvPr>
          <p:cNvSpPr txBox="1"/>
          <p:nvPr/>
        </p:nvSpPr>
        <p:spPr>
          <a:xfrm>
            <a:off x="1517010" y="1975325"/>
            <a:ext cx="1991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eaLnBrk="1" latinLnBrk="0" hangingPunct="1"/>
            <a:r>
              <a:rPr lang="en-US" sz="2800" dirty="0">
                <a:solidFill>
                  <a:srgbClr val="D39F10"/>
                </a:solidFill>
                <a:latin typeface="Assistant" pitchFamily="2" charset="-79"/>
                <a:cs typeface="Assistant" pitchFamily="2" charset="-79"/>
              </a:rPr>
              <a:t>Quantiles</a:t>
            </a:r>
            <a:endParaRPr lang="en-IL" sz="2800" dirty="0">
              <a:solidFill>
                <a:srgbClr val="D39F10"/>
              </a:solidFill>
              <a:latin typeface="Assistant" pitchFamily="2" charset="-79"/>
              <a:cs typeface="Assistant" pitchFamily="2" charset="-79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B780B86-9107-1E48-9DC3-A23DC61C2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505" y="6169705"/>
            <a:ext cx="4056888" cy="3042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4954DD-9A6B-CF13-77BD-86F1283614E0}"/>
              </a:ext>
            </a:extLst>
          </p:cNvPr>
          <p:cNvSpPr txBox="1"/>
          <p:nvPr/>
        </p:nvSpPr>
        <p:spPr>
          <a:xfrm>
            <a:off x="8434551" y="1979833"/>
            <a:ext cx="3166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eaLnBrk="1" latinLnBrk="0" hangingPunct="1"/>
            <a:r>
              <a:rPr lang="en-US" sz="2800" dirty="0">
                <a:solidFill>
                  <a:srgbClr val="D39F10"/>
                </a:solidFill>
                <a:latin typeface="Assistant" pitchFamily="2" charset="-79"/>
                <a:cs typeface="Assistant" pitchFamily="2" charset="-79"/>
              </a:rPr>
              <a:t>Big Data Algorithms</a:t>
            </a:r>
            <a:endParaRPr lang="en-IL" sz="2800" dirty="0">
              <a:solidFill>
                <a:srgbClr val="D39F10"/>
              </a:solidFill>
              <a:latin typeface="Assistant" pitchFamily="2" charset="-79"/>
              <a:cs typeface="Assistant" pitchFamily="2" charset="-79"/>
            </a:endParaRP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2D764028-D35A-0017-7416-5B8C5FFE71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7010" y="2903656"/>
            <a:ext cx="2240440" cy="23930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E71F4E8-BAAB-72C0-BF8A-F0BD98B20B19}"/>
              </a:ext>
            </a:extLst>
          </p:cNvPr>
          <p:cNvSpPr txBox="1"/>
          <p:nvPr/>
        </p:nvSpPr>
        <p:spPr>
          <a:xfrm>
            <a:off x="8434552" y="5296721"/>
            <a:ext cx="280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eaLnBrk="1" latinLnBrk="0" hangingPunct="1"/>
            <a:r>
              <a:rPr lang="en-US" sz="2800" dirty="0">
                <a:solidFill>
                  <a:srgbClr val="D39F10"/>
                </a:solidFill>
                <a:latin typeface="Assistant" pitchFamily="2" charset="-79"/>
                <a:cs typeface="Assistant" pitchFamily="2" charset="-79"/>
              </a:rPr>
              <a:t>Streaming Model</a:t>
            </a:r>
            <a:endParaRPr lang="en-IL" sz="2800" dirty="0">
              <a:solidFill>
                <a:srgbClr val="D39F10"/>
              </a:solidFill>
              <a:latin typeface="Assistant" pitchFamily="2" charset="-79"/>
              <a:cs typeface="Assistant" pitchFamily="2" charset="-79"/>
            </a:endParaRP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C6EC88DF-326F-DDD9-FFC7-68DDFC4101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3127" y="2852841"/>
            <a:ext cx="1862618" cy="2371025"/>
          </a:xfrm>
          <a:prstGeom prst="rect">
            <a:avLst/>
          </a:prstGeom>
        </p:spPr>
      </p:pic>
      <p:pic>
        <p:nvPicPr>
          <p:cNvPr id="16" name="Picture 15" descr="Shape&#10;&#10;Description automatically generated with low confidence">
            <a:extLst>
              <a:ext uri="{FF2B5EF4-FFF2-40B4-BE49-F238E27FC236}">
                <a16:creationId xmlns:a16="http://schemas.microsoft.com/office/drawing/2014/main" id="{E0511923-890B-F450-09AD-422D08B7D6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9924" y="2903656"/>
            <a:ext cx="1772151" cy="177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248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F7209F96-C0D6-EF46-88E6-A0C1CA463DAA}"/>
              </a:ext>
            </a:extLst>
          </p:cNvPr>
          <p:cNvSpPr txBox="1"/>
          <p:nvPr/>
        </p:nvSpPr>
        <p:spPr>
          <a:xfrm>
            <a:off x="672488" y="4805229"/>
            <a:ext cx="10906008" cy="11154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dirty="0">
                <a:solidFill>
                  <a:srgbClr val="002060"/>
                </a:solidFill>
                <a:latin typeface="Assistant" pitchFamily="2" charset="-79"/>
                <a:ea typeface="+mj-ea"/>
                <a:cs typeface="Assistant" pitchFamily="2" charset="-79"/>
              </a:rPr>
              <a:t>Traffic Around us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A79C42D-6159-6E4B-A512-BF1BFB4BBCE2}"/>
              </a:ext>
            </a:extLst>
          </p:cNvPr>
          <p:cNvSpPr txBox="1"/>
          <p:nvPr/>
        </p:nvSpPr>
        <p:spPr>
          <a:xfrm>
            <a:off x="3575485" y="4421510"/>
            <a:ext cx="6119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ssistant" pitchFamily="2" charset="-79"/>
                <a:cs typeface="Assistant" pitchFamily="2" charset="-79"/>
              </a:rPr>
              <a:t>Monitoring Latencies of Web Requests</a:t>
            </a:r>
            <a:endParaRPr lang="en-IL" sz="2800" dirty="0">
              <a:solidFill>
                <a:srgbClr val="002060"/>
              </a:solidFill>
              <a:latin typeface="Assistant" pitchFamily="2" charset="-79"/>
              <a:cs typeface="Assistant" pitchFamily="2" charset="-79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DD62BD-461D-5548-972E-0641B7CC1181}"/>
              </a:ext>
            </a:extLst>
          </p:cNvPr>
          <p:cNvCxnSpPr>
            <a:cxnSpLocks/>
          </p:cNvCxnSpPr>
          <p:nvPr/>
        </p:nvCxnSpPr>
        <p:spPr>
          <a:xfrm>
            <a:off x="16878" y="6362885"/>
            <a:ext cx="7338646" cy="0"/>
          </a:xfrm>
          <a:prstGeom prst="line">
            <a:avLst/>
          </a:prstGeom>
          <a:ln w="12700">
            <a:solidFill>
              <a:srgbClr val="D39F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38DCBA4C-9773-D747-A06F-B7E4F46D34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2505" y="6169705"/>
            <a:ext cx="4056888" cy="304267"/>
          </a:xfrm>
          <a:prstGeom prst="rect">
            <a:avLst/>
          </a:prstGeom>
        </p:spPr>
      </p:pic>
      <p:pic>
        <p:nvPicPr>
          <p:cNvPr id="3" name="Picture 2" descr="Chart, histogram&#10;&#10;Description automatically generated">
            <a:extLst>
              <a:ext uri="{FF2B5EF4-FFF2-40B4-BE49-F238E27FC236}">
                <a16:creationId xmlns:a16="http://schemas.microsoft.com/office/drawing/2014/main" id="{7ECA085B-A940-1916-42BD-C4D2502E6D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792" y="207369"/>
            <a:ext cx="117729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574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A2606BC-CA1C-AA48-AD93-2DC00DA9CCF7}"/>
              </a:ext>
            </a:extLst>
          </p:cNvPr>
          <p:cNvSpPr txBox="1"/>
          <p:nvPr/>
        </p:nvSpPr>
        <p:spPr>
          <a:xfrm>
            <a:off x="7372463" y="2074652"/>
            <a:ext cx="4161736" cy="270869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dirty="0">
                <a:solidFill>
                  <a:srgbClr val="002060"/>
                </a:solidFill>
                <a:latin typeface="Assistant" pitchFamily="2" charset="-79"/>
                <a:ea typeface="+mj-ea"/>
                <a:cs typeface="Assistant" pitchFamily="2" charset="-79"/>
              </a:rPr>
              <a:t>Data Never Sleeps!</a:t>
            </a:r>
            <a:endParaRPr lang="en-US" altLang="en-IL" sz="8000" dirty="0">
              <a:solidFill>
                <a:srgbClr val="002060"/>
              </a:solidFill>
              <a:latin typeface="Assistant" pitchFamily="2" charset="-79"/>
              <a:ea typeface="+mj-ea"/>
              <a:cs typeface="Assistant" pitchFamily="2" charset="-79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200" dirty="0"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F4754597-CB79-0847-BDA6-1A604164C7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419"/>
          <a:stretch/>
        </p:blipFill>
        <p:spPr>
          <a:xfrm>
            <a:off x="20" y="10"/>
            <a:ext cx="699288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687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2F2978C-0E23-904E-BBFF-C902960614FB}"/>
              </a:ext>
            </a:extLst>
          </p:cNvPr>
          <p:cNvCxnSpPr>
            <a:cxnSpLocks/>
          </p:cNvCxnSpPr>
          <p:nvPr/>
        </p:nvCxnSpPr>
        <p:spPr>
          <a:xfrm>
            <a:off x="16878" y="6362885"/>
            <a:ext cx="7338646" cy="0"/>
          </a:xfrm>
          <a:prstGeom prst="line">
            <a:avLst/>
          </a:prstGeom>
          <a:ln w="12700">
            <a:solidFill>
              <a:srgbClr val="D39F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7209F96-C0D6-EF46-88E6-A0C1CA463DAA}"/>
              </a:ext>
            </a:extLst>
          </p:cNvPr>
          <p:cNvSpPr txBox="1"/>
          <p:nvPr/>
        </p:nvSpPr>
        <p:spPr>
          <a:xfrm>
            <a:off x="513833" y="495114"/>
            <a:ext cx="103639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Assistant" pitchFamily="2" charset="-79"/>
                <a:cs typeface="Assistant" pitchFamily="2" charset="-79"/>
              </a:rPr>
              <a:t>Traffic as a data stream</a:t>
            </a:r>
            <a:endParaRPr lang="en-IL" sz="4400" dirty="0">
              <a:solidFill>
                <a:srgbClr val="002060"/>
              </a:solidFill>
              <a:latin typeface="Assistant" pitchFamily="2" charset="-79"/>
              <a:cs typeface="Assistant" pitchFamily="2" charset="-79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B780B86-9107-1E48-9DC3-A23DC61C2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2505" y="6169705"/>
            <a:ext cx="4056888" cy="30426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A5E4DB7-B179-494D-924B-F9348CBFFDBF}"/>
              </a:ext>
            </a:extLst>
          </p:cNvPr>
          <p:cNvSpPr/>
          <p:nvPr/>
        </p:nvSpPr>
        <p:spPr>
          <a:xfrm>
            <a:off x="67189" y="1601482"/>
            <a:ext cx="1136864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Assistant" pitchFamily="2" charset="-79"/>
                <a:cs typeface="Assistant" pitchFamily="2" charset="-79"/>
              </a:rPr>
              <a:t>Data streams are massive, unbounded, possibly infinite</a:t>
            </a:r>
          </a:p>
          <a:p>
            <a:pPr lvl="1"/>
            <a:endParaRPr lang="en-US" sz="2800" dirty="0">
              <a:solidFill>
                <a:srgbClr val="002060"/>
              </a:solidFill>
              <a:latin typeface="Assistant" pitchFamily="2" charset="-79"/>
              <a:cs typeface="Assistant" pitchFamily="2" charset="-79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IL" sz="2800" dirty="0">
                <a:solidFill>
                  <a:srgbClr val="002060"/>
                </a:solidFill>
                <a:latin typeface="Assistant" pitchFamily="2" charset="-79"/>
                <a:cs typeface="Assistant" pitchFamily="2" charset="-79"/>
              </a:rPr>
              <a:t>Enter at a high-speed rat</a:t>
            </a:r>
            <a:r>
              <a:rPr lang="en-US" altLang="en-IL" sz="2800" dirty="0">
                <a:solidFill>
                  <a:srgbClr val="002047"/>
                </a:solidFill>
                <a:latin typeface="Assistant" pitchFamily="2" charset="-79"/>
                <a:cs typeface="Assistant" pitchFamily="2" charset="-79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03845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2F2978C-0E23-904E-BBFF-C902960614FB}"/>
              </a:ext>
            </a:extLst>
          </p:cNvPr>
          <p:cNvCxnSpPr>
            <a:cxnSpLocks/>
          </p:cNvCxnSpPr>
          <p:nvPr/>
        </p:nvCxnSpPr>
        <p:spPr>
          <a:xfrm>
            <a:off x="16878" y="6362885"/>
            <a:ext cx="7338646" cy="0"/>
          </a:xfrm>
          <a:prstGeom prst="line">
            <a:avLst/>
          </a:prstGeom>
          <a:ln w="12700">
            <a:solidFill>
              <a:srgbClr val="D39F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7209F96-C0D6-EF46-88E6-A0C1CA463DAA}"/>
              </a:ext>
            </a:extLst>
          </p:cNvPr>
          <p:cNvSpPr txBox="1"/>
          <p:nvPr/>
        </p:nvSpPr>
        <p:spPr>
          <a:xfrm>
            <a:off x="513833" y="495114"/>
            <a:ext cx="103639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Assistant" pitchFamily="2" charset="-79"/>
                <a:cs typeface="Assistant" pitchFamily="2" charset="-79"/>
              </a:rPr>
              <a:t>Lack of Memory</a:t>
            </a:r>
            <a:endParaRPr lang="en-IL" sz="4400" dirty="0">
              <a:solidFill>
                <a:srgbClr val="002060"/>
              </a:solidFill>
              <a:latin typeface="Assistant" pitchFamily="2" charset="-79"/>
              <a:cs typeface="Assistant" pitchFamily="2" charset="-79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B780B86-9107-1E48-9DC3-A23DC61C2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2505" y="6169705"/>
            <a:ext cx="4056888" cy="30426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A5E4DB7-B179-494D-924B-F9348CBFFDBF}"/>
              </a:ext>
            </a:extLst>
          </p:cNvPr>
          <p:cNvSpPr/>
          <p:nvPr/>
        </p:nvSpPr>
        <p:spPr>
          <a:xfrm>
            <a:off x="67189" y="1601482"/>
            <a:ext cx="1136864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IL" sz="2800" dirty="0">
                <a:solidFill>
                  <a:srgbClr val="002060"/>
                </a:solidFill>
                <a:latin typeface="Assistant" pitchFamily="2" charset="-79"/>
                <a:cs typeface="Assistant" pitchFamily="2" charset="-79"/>
              </a:rPr>
              <a:t>The system can’t store the entire stream, but only a small fraction of it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2060"/>
              </a:solidFill>
              <a:latin typeface="Assistant" pitchFamily="2" charset="-79"/>
              <a:cs typeface="Assistant" pitchFamily="2" charset="-79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Assistant" pitchFamily="2" charset="-79"/>
                <a:cs typeface="Assistant" pitchFamily="2" charset="-79"/>
              </a:rPr>
              <a:t>What portion should we keep in the limited memory?</a:t>
            </a:r>
            <a:endParaRPr lang="en-US" altLang="en-IL" sz="2800" dirty="0">
              <a:solidFill>
                <a:srgbClr val="002060"/>
              </a:solidFill>
              <a:latin typeface="Assistant" pitchFamily="2" charset="-79"/>
              <a:cs typeface="Assistant" pitchFamily="2" charset="-79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en-IL" sz="2800" dirty="0">
              <a:solidFill>
                <a:srgbClr val="002047"/>
              </a:solidFill>
              <a:latin typeface="Assistant" pitchFamily="2" charset="-79"/>
              <a:cs typeface="Assistant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8425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2F2978C-0E23-904E-BBFF-C902960614FB}"/>
              </a:ext>
            </a:extLst>
          </p:cNvPr>
          <p:cNvCxnSpPr>
            <a:cxnSpLocks/>
          </p:cNvCxnSpPr>
          <p:nvPr/>
        </p:nvCxnSpPr>
        <p:spPr>
          <a:xfrm>
            <a:off x="16878" y="6362885"/>
            <a:ext cx="7338646" cy="0"/>
          </a:xfrm>
          <a:prstGeom prst="line">
            <a:avLst/>
          </a:prstGeom>
          <a:ln w="12700">
            <a:solidFill>
              <a:srgbClr val="D39F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7209F96-C0D6-EF46-88E6-A0C1CA463DAA}"/>
              </a:ext>
            </a:extLst>
          </p:cNvPr>
          <p:cNvSpPr txBox="1"/>
          <p:nvPr/>
        </p:nvSpPr>
        <p:spPr>
          <a:xfrm>
            <a:off x="513833" y="495114"/>
            <a:ext cx="11295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47"/>
                </a:solidFill>
                <a:latin typeface="Assistant" pitchFamily="2" charset="-79"/>
                <a:cs typeface="Assistant" pitchFamily="2" charset="-79"/>
              </a:rPr>
              <a:t>Streaming Algorithm</a:t>
            </a:r>
            <a:endParaRPr lang="en-IL" sz="4400" dirty="0">
              <a:solidFill>
                <a:srgbClr val="002060"/>
              </a:solidFill>
              <a:latin typeface="Assistant" pitchFamily="2" charset="-79"/>
              <a:cs typeface="Assistant" pitchFamily="2" charset="-79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B780B86-9107-1E48-9DC3-A23DC61C2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2505" y="6169705"/>
            <a:ext cx="4056888" cy="30426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A5E4DB7-B179-494D-924B-F9348CBFFDBF}"/>
              </a:ext>
            </a:extLst>
          </p:cNvPr>
          <p:cNvSpPr/>
          <p:nvPr/>
        </p:nvSpPr>
        <p:spPr>
          <a:xfrm>
            <a:off x="67189" y="1601482"/>
            <a:ext cx="1136864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47"/>
                </a:solidFill>
                <a:latin typeface="Assistant" pitchFamily="2" charset="-79"/>
                <a:cs typeface="Assistant" pitchFamily="2" charset="-79"/>
              </a:rPr>
              <a:t>receives data in a stream, item by item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47"/>
                </a:solidFill>
                <a:latin typeface="Assistant" pitchFamily="2" charset="-79"/>
                <a:cs typeface="Assistant" pitchFamily="2" charset="-79"/>
              </a:rPr>
              <a:t>uses memory sublinear in N (stream length)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47"/>
                </a:solidFill>
                <a:latin typeface="Assistant" pitchFamily="2" charset="-79"/>
                <a:cs typeface="Assistant" pitchFamily="2" charset="-79"/>
              </a:rPr>
              <a:t>at the end, computes the answer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2047"/>
              </a:solidFill>
              <a:latin typeface="Assistant" pitchFamily="2" charset="-79"/>
              <a:cs typeface="Assistant" pitchFamily="2" charset="-79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IL" sz="2800" dirty="0">
                <a:solidFill>
                  <a:srgbClr val="002047"/>
                </a:solidFill>
                <a:latin typeface="Assistant" pitchFamily="2" charset="-79"/>
                <a:cs typeface="Assistant" pitchFamily="2" charset="-79"/>
              </a:rPr>
              <a:t>Challenges: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altLang="en-IL" sz="2800" dirty="0">
                <a:solidFill>
                  <a:srgbClr val="002047"/>
                </a:solidFill>
                <a:latin typeface="Assistant" pitchFamily="2" charset="-79"/>
                <a:cs typeface="Assistant" pitchFamily="2" charset="-79"/>
              </a:rPr>
              <a:t>Stream length very large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altLang="en-IL" sz="2800" dirty="0">
                <a:solidFill>
                  <a:srgbClr val="002047"/>
                </a:solidFill>
                <a:latin typeface="Assistant" pitchFamily="2" charset="-79"/>
                <a:cs typeface="Assistant" pitchFamily="2" charset="-79"/>
              </a:rPr>
              <a:t>No random access to data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en-IL" sz="2800" dirty="0">
              <a:solidFill>
                <a:srgbClr val="002047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8E0F5AF-1B50-253F-A019-82D1F48DE7ED}"/>
              </a:ext>
            </a:extLst>
          </p:cNvPr>
          <p:cNvSpPr/>
          <p:nvPr/>
        </p:nvSpPr>
        <p:spPr>
          <a:xfrm>
            <a:off x="4214280" y="1776580"/>
            <a:ext cx="3364636" cy="318923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L" sz="2800" dirty="0">
                <a:latin typeface="Assistant" pitchFamily="2" charset="-79"/>
                <a:cs typeface="Assistant" pitchFamily="2" charset="-79"/>
              </a:rPr>
              <a:t>Main objective:</a:t>
            </a:r>
          </a:p>
          <a:p>
            <a:pPr algn="ctr"/>
            <a:r>
              <a:rPr lang="en-IL" sz="2800" dirty="0">
                <a:latin typeface="Assistant" pitchFamily="2" charset="-79"/>
                <a:cs typeface="Assistant" pitchFamily="2" charset="-79"/>
              </a:rPr>
              <a:t>Space!</a:t>
            </a:r>
          </a:p>
        </p:txBody>
      </p:sp>
    </p:spTree>
    <p:extLst>
      <p:ext uri="{BB962C8B-B14F-4D97-AF65-F5344CB8AC3E}">
        <p14:creationId xmlns:p14="http://schemas.microsoft.com/office/powerpoint/2010/main" val="304167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2F2978C-0E23-904E-BBFF-C902960614FB}"/>
              </a:ext>
            </a:extLst>
          </p:cNvPr>
          <p:cNvCxnSpPr>
            <a:cxnSpLocks/>
          </p:cNvCxnSpPr>
          <p:nvPr/>
        </p:nvCxnSpPr>
        <p:spPr>
          <a:xfrm>
            <a:off x="16878" y="6362885"/>
            <a:ext cx="7338646" cy="0"/>
          </a:xfrm>
          <a:prstGeom prst="line">
            <a:avLst/>
          </a:prstGeom>
          <a:ln w="12700">
            <a:solidFill>
              <a:srgbClr val="D39F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7209F96-C0D6-EF46-88E6-A0C1CA463DAA}"/>
              </a:ext>
            </a:extLst>
          </p:cNvPr>
          <p:cNvSpPr txBox="1"/>
          <p:nvPr/>
        </p:nvSpPr>
        <p:spPr>
          <a:xfrm>
            <a:off x="513833" y="495114"/>
            <a:ext cx="11295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47"/>
                </a:solidFill>
                <a:latin typeface="Assistant" pitchFamily="2" charset="-79"/>
                <a:cs typeface="Assistant" pitchFamily="2" charset="-79"/>
              </a:rPr>
              <a:t>Calculations using limited memory</a:t>
            </a:r>
            <a:endParaRPr lang="en-IL" sz="4400" dirty="0">
              <a:solidFill>
                <a:srgbClr val="002060"/>
              </a:solidFill>
              <a:latin typeface="Assistant" pitchFamily="2" charset="-79"/>
              <a:cs typeface="Assistant" pitchFamily="2" charset="-79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B780B86-9107-1E48-9DC3-A23DC61C2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2505" y="6169705"/>
            <a:ext cx="4056888" cy="30426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A5E4DB7-B179-494D-924B-F9348CBFFDBF}"/>
              </a:ext>
            </a:extLst>
          </p:cNvPr>
          <p:cNvSpPr/>
          <p:nvPr/>
        </p:nvSpPr>
        <p:spPr>
          <a:xfrm>
            <a:off x="67189" y="1601482"/>
            <a:ext cx="1136864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47"/>
                </a:solidFill>
                <a:latin typeface="Assistant" pitchFamily="2" charset="-79"/>
                <a:cs typeface="Assistant" pitchFamily="2" charset="-79"/>
              </a:rPr>
              <a:t>Seek algorithms to find approximate answers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2047"/>
              </a:solidFill>
              <a:latin typeface="Assistant" pitchFamily="2" charset="-79"/>
              <a:cs typeface="Assistant" pitchFamily="2" charset="-79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47"/>
                </a:solidFill>
                <a:latin typeface="Assistant" pitchFamily="2" charset="-79"/>
                <a:cs typeface="Assistant" pitchFamily="2" charset="-79"/>
              </a:rPr>
              <a:t>How “good” are the results?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IL" sz="2800" dirty="0">
                <a:solidFill>
                  <a:srgbClr val="002047"/>
                </a:solidFill>
                <a:latin typeface="Assistant" pitchFamily="2" charset="-79"/>
                <a:cs typeface="Assistant" pitchFamily="2" charset="-79"/>
              </a:rPr>
              <a:t>Answer with error, and gurantee a bound on the error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2047"/>
              </a:solidFill>
              <a:latin typeface="Assistant" pitchFamily="2" charset="-79"/>
              <a:cs typeface="Assistant" pitchFamily="2" charset="-79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2047"/>
              </a:solidFill>
              <a:latin typeface="Assistant" pitchFamily="2" charset="-79"/>
              <a:cs typeface="Assistant" pitchFamily="2" charset="-79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2047"/>
              </a:solidFill>
              <a:latin typeface="Assistant" pitchFamily="2" charset="-79"/>
              <a:cs typeface="Assistant" pitchFamily="2" charset="-79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en-IL" sz="2800" dirty="0">
              <a:solidFill>
                <a:srgbClr val="002047"/>
              </a:solidFill>
              <a:latin typeface="Assistant" pitchFamily="2" charset="-79"/>
              <a:cs typeface="Assistant" pitchFamily="2" charset="-79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en-IL" sz="2800" dirty="0">
              <a:solidFill>
                <a:srgbClr val="002047"/>
              </a:solidFill>
              <a:latin typeface="Assistant" pitchFamily="2" charset="-79"/>
              <a:cs typeface="Assistant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9097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1969</TotalTime>
  <Words>678</Words>
  <Application>Microsoft Macintosh PowerPoint</Application>
  <PresentationFormat>Widescreen</PresentationFormat>
  <Paragraphs>179</Paragraphs>
  <Slides>26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Assistant</vt:lpstr>
      <vt:lpstr>Calibri</vt:lpstr>
      <vt:lpstr>Calibri Light</vt:lpstr>
      <vt:lpstr>Calisto MT</vt:lpstr>
      <vt:lpstr>Cambria Math</vt:lpstr>
      <vt:lpstr>Helvetica</vt:lpstr>
      <vt:lpstr>Oswald 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Linoy Gal</dc:creator>
  <cp:lastModifiedBy>Rana Shahout</cp:lastModifiedBy>
  <cp:revision>65</cp:revision>
  <dcterms:created xsi:type="dcterms:W3CDTF">2020-12-21T19:12:11Z</dcterms:created>
  <dcterms:modified xsi:type="dcterms:W3CDTF">2022-06-16T17:54:44Z</dcterms:modified>
</cp:coreProperties>
</file>