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78" r:id="rId3"/>
    <p:sldId id="261" r:id="rId4"/>
    <p:sldId id="264" r:id="rId5"/>
    <p:sldId id="265" r:id="rId6"/>
    <p:sldId id="263" r:id="rId7"/>
    <p:sldId id="266" r:id="rId8"/>
    <p:sldId id="283" r:id="rId9"/>
    <p:sldId id="267" r:id="rId10"/>
    <p:sldId id="269" r:id="rId11"/>
    <p:sldId id="268" r:id="rId12"/>
    <p:sldId id="270" r:id="rId13"/>
    <p:sldId id="281" r:id="rId14"/>
    <p:sldId id="260" r:id="rId15"/>
    <p:sldId id="271" r:id="rId16"/>
    <p:sldId id="282" r:id="rId17"/>
    <p:sldId id="272" r:id="rId18"/>
    <p:sldId id="273" r:id="rId19"/>
    <p:sldId id="276" r:id="rId20"/>
    <p:sldId id="277" r:id="rId21"/>
    <p:sldId id="275" r:id="rId2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1"/>
    <p:restoredTop sz="68837"/>
  </p:normalViewPr>
  <p:slideViewPr>
    <p:cSldViewPr snapToGrid="0">
      <p:cViewPr varScale="1">
        <p:scale>
          <a:sx n="112" d="100"/>
          <a:sy n="112" d="100"/>
        </p:scale>
        <p:origin x="2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680FD-8676-FD4B-869D-9C2C8AA1C2FC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DE3B3-696C-D946-AAA7-62D1E73F2E27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5333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95589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13051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65468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56675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09592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80739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76784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96818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17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5919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42525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24980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85035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9558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796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24841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92238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DE3B3-696C-D946-AAA7-62D1E73F2E27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3758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A6C4-C12E-9080-BC8E-5A8005640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7E298-B44A-85A8-A0E6-A404C55E9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C7CB9-5856-C884-F1CD-71BBB96B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30CB2-9642-2A00-C1B1-E843C60AB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C77A7-C377-21CE-E450-64095F4D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74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ACBE-567A-D80F-9881-5047794C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FE8B2-50DA-AB6F-BF78-2EEC05AF2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4BE51-394C-3A90-7C16-17B59889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7B75B-E57D-461B-A703-FC0694BB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825C4-1514-5C28-54CC-28BCE1E4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470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9DF7A3-7A29-A3CA-CFA4-366D8E0E6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5E1FA-3ED3-D427-F1C5-93075C8FA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5585-9E99-76F6-A3A9-CC0F343D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6160D-9FC8-726D-29E7-6ADBBD8EB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0F503-3224-92A0-31B8-BBC2094A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6249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5F57-4A1B-F39C-E486-3C79D8F7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F5267-DB26-3EAC-7D31-4F6CF21CC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FC4AA-5545-0CBD-7D68-D507A1A4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CF275-E62D-FD83-CFF7-D28B3BB7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ABC6-85CB-3A6F-CCF7-2383B70A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8559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D2AFB-9D69-B060-8897-74A7F620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C941A-9AC9-6C46-4E6C-CF4D1C157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4643A-A0BF-CCAA-B959-C9962823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4476F-4EAF-2F65-4DAC-C08BEE14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2740F-F585-0E41-6CD7-5D00EBC7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6782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3EBE8-01D9-D05E-87CF-21EB9979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3BE98-EFB5-B1D1-9CD5-A5552F429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CA788-4903-975C-ED0A-EE6383D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80512-984A-903A-0428-12DE886A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C9E26-9BA6-8A2E-DA39-0AFF1CB7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28225-6C75-3A81-9F8D-ED50D02D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2571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ABBA-6EF0-A725-8EC4-3D2060AC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0DC46-342A-A36D-294D-148AB1A95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770F5-465A-057E-D7F4-C275C8117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52253-265D-371C-346C-CD57D1100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A76B7-1DF8-82C5-E900-AEC931EEE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FE58D-25DE-4FFD-C0AE-0DA3C109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6BD541-EA24-0387-299F-35861A0F7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5ECE43-6D1A-F1A6-C1B5-36E1D9206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4012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21F0-8A42-A014-12C2-F3ACDE7C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AF68B-86A6-FE4F-C7AA-E9E9F56A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5174-0024-5371-347D-DEF854B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400E9-7C96-85E3-A5A3-3801ACED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0204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03E5D-D419-4068-CDB4-3CABE0AC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AA508-AFC4-1B2A-1823-4A6F0C54B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02A5A-CDBB-1DEA-95E0-78518E1C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1448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D765D-9188-F35C-F6D5-668B61FF7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D0625-56BA-27A4-105D-0AAB125B6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35270-E0A0-0F2B-0128-CF13CB78B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68129-E7EE-843C-5DD6-FBA50D3B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5FD3A-7F0E-F8AD-C417-F6B683F5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470AB-DDB5-2CD7-864D-B381CDA3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187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D4B7-D361-7237-61B5-346B6F03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D1013-CD19-FDDC-D7F9-6D93ADB7F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3C1D4-1BE3-96DA-1F67-D56AEC9F4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60038-3B3F-5C1C-76DE-AC710414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2DD2F-25CD-A7F2-13B0-A50A58B2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857E1-E5F4-3C50-32BE-F1723671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9017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5AC80-A273-F3F1-411B-183E1456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6D436-C65D-12A1-C372-0E127B3C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09BC3-4C69-C201-AA24-9C4B43C25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0913-D99C-A44C-B511-E83FADC60C5F}" type="datetimeFigureOut">
              <a:rPr lang="en-IL" smtClean="0"/>
              <a:t>20/09/2022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3705D-3D1D-3D2C-F88D-B1A831F8D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CE23-6212-D36E-B592-47030E719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5721-4726-F249-86CA-7EBA50240B0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8792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C0F34F0-70E5-6002-9483-74AEAA7D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Are You Really a Picky Person?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12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/>
              <a:t>               Three Treatment Groups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78DA040-F8A9-FD27-AB1B-3D2A64E42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496" y="560880"/>
            <a:ext cx="1114381" cy="1114381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0DDBFE0-033C-41B6-EBC3-AC7C686E4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65634"/>
              </p:ext>
            </p:extLst>
          </p:nvPr>
        </p:nvGraphicFramePr>
        <p:xfrm>
          <a:off x="2032000" y="2994515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56">
                  <a:extLst>
                    <a:ext uri="{9D8B030D-6E8A-4147-A177-3AD203B41FA5}">
                      <a16:colId xmlns:a16="http://schemas.microsoft.com/office/drawing/2014/main" val="4271743390"/>
                    </a:ext>
                  </a:extLst>
                </a:gridCol>
                <a:gridCol w="2839844">
                  <a:extLst>
                    <a:ext uri="{9D8B030D-6E8A-4147-A177-3AD203B41FA5}">
                      <a16:colId xmlns:a16="http://schemas.microsoft.com/office/drawing/2014/main" val="34622614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930116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34278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Dislike lock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Like lock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Superlike lock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37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62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56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9060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EA446F8-4C0E-9D03-422A-6BBD2A17A2ED}"/>
              </a:ext>
            </a:extLst>
          </p:cNvPr>
          <p:cNvSpPr txBox="1"/>
          <p:nvPr/>
        </p:nvSpPr>
        <p:spPr>
          <a:xfrm>
            <a:off x="1198181" y="5219901"/>
            <a:ext cx="95141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Online A/B/C test in which we changed the timer period</a:t>
            </a:r>
          </a:p>
          <a:p>
            <a:r>
              <a:rPr lang="en-US" sz="3200" dirty="0"/>
              <a:t> of the like button to be unlocked</a:t>
            </a:r>
          </a:p>
        </p:txBody>
      </p:sp>
    </p:spTree>
    <p:extLst>
      <p:ext uri="{BB962C8B-B14F-4D97-AF65-F5344CB8AC3E}">
        <p14:creationId xmlns:p14="http://schemas.microsoft.com/office/powerpoint/2010/main" val="149475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L" sz="5200" dirty="0"/>
              <a:t>Step 2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6436AEA-7EC0-D815-B157-49C0DBF015A8}"/>
              </a:ext>
            </a:extLst>
          </p:cNvPr>
          <p:cNvSpPr/>
          <p:nvPr/>
        </p:nvSpPr>
        <p:spPr>
          <a:xfrm>
            <a:off x="461319" y="2730843"/>
            <a:ext cx="11269362" cy="139631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sz="3200" dirty="0">
                <a:solidFill>
                  <a:schemeClr val="bg1"/>
                </a:solidFill>
              </a:rPr>
              <a:t>We show how the rating distribution affects the recommenders and how quickly do they learn about the users?</a:t>
            </a:r>
          </a:p>
        </p:txBody>
      </p:sp>
    </p:spTree>
    <p:extLst>
      <p:ext uri="{BB962C8B-B14F-4D97-AF65-F5344CB8AC3E}">
        <p14:creationId xmlns:p14="http://schemas.microsoft.com/office/powerpoint/2010/main" val="79492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BFFF-A54C-05AF-4CC0-03B49D5A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L" sz="5200" dirty="0"/>
              <a:t>Simulation with RecLab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901E0-BB69-ACCE-D908-6DDB25FEF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IL" sz="3200" dirty="0"/>
              <a:t>We simulate the ratings with RecLab using sythetic datasets to control</a:t>
            </a:r>
            <a:r>
              <a:rPr lang="he-IL" sz="3200" dirty="0"/>
              <a:t> </a:t>
            </a:r>
            <a:r>
              <a:rPr lang="en-US" sz="3200" dirty="0"/>
              <a:t>the rating distribution of each group</a:t>
            </a:r>
          </a:p>
          <a:p>
            <a:endParaRPr lang="en-US" sz="3200" dirty="0"/>
          </a:p>
          <a:p>
            <a:r>
              <a:rPr lang="en-US" sz="3200" dirty="0"/>
              <a:t>We consider three recommendation algorithms:</a:t>
            </a:r>
          </a:p>
          <a:p>
            <a:pPr lvl="1"/>
            <a:r>
              <a:rPr lang="en-US" sz="3200" dirty="0"/>
              <a:t>Random</a:t>
            </a:r>
          </a:p>
          <a:p>
            <a:pPr lvl="1"/>
            <a:r>
              <a:rPr lang="en-US" sz="3200" dirty="0" err="1"/>
              <a:t>TopK</a:t>
            </a:r>
            <a:endParaRPr lang="en-US" sz="3200" dirty="0"/>
          </a:p>
          <a:p>
            <a:pPr lvl="1"/>
            <a:r>
              <a:rPr lang="en-US" sz="3200" dirty="0"/>
              <a:t>MF</a:t>
            </a:r>
          </a:p>
        </p:txBody>
      </p:sp>
    </p:spTree>
    <p:extLst>
      <p:ext uri="{BB962C8B-B14F-4D97-AF65-F5344CB8AC3E}">
        <p14:creationId xmlns:p14="http://schemas.microsoft.com/office/powerpoint/2010/main" val="58829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BFFF-A54C-05AF-4CC0-03B49D5A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L" sz="5200" dirty="0"/>
              <a:t>Simulation with RecLab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901E0-BB69-ACCE-D908-6DDB25FEF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We are interested in:</a:t>
            </a:r>
          </a:p>
          <a:p>
            <a:pPr lvl="1"/>
            <a:r>
              <a:rPr lang="en-US" sz="3200" dirty="0" err="1"/>
              <a:t>Superlike</a:t>
            </a:r>
            <a:r>
              <a:rPr lang="en-US" sz="3200" dirty="0"/>
              <a:t> ratio </a:t>
            </a:r>
            <a:r>
              <a:rPr lang="en-US" sz="3200" dirty="0">
                <a:solidFill>
                  <a:srgbClr val="FF0000"/>
                </a:solidFill>
              </a:rPr>
              <a:t>over time</a:t>
            </a:r>
          </a:p>
          <a:p>
            <a:pPr lvl="1"/>
            <a:r>
              <a:rPr lang="en-US" sz="3200" dirty="0"/>
              <a:t>How often does the recommender recommend a liked song?</a:t>
            </a:r>
          </a:p>
          <a:p>
            <a:pPr lvl="1"/>
            <a:r>
              <a:rPr lang="en-US" sz="3200" dirty="0"/>
              <a:t>Correlation between song quality and the mean rating?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3841628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CD22186-B510-061B-9C0E-746D7606691E}"/>
              </a:ext>
            </a:extLst>
          </p:cNvPr>
          <p:cNvSpPr/>
          <p:nvPr/>
        </p:nvSpPr>
        <p:spPr>
          <a:xfrm>
            <a:off x="282919" y="586257"/>
            <a:ext cx="2658131" cy="166432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sz="2800" dirty="0"/>
              <a:t>Interface Design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46AC084-6ADD-7DDC-5113-9B72B8FB193E}"/>
              </a:ext>
            </a:extLst>
          </p:cNvPr>
          <p:cNvSpPr/>
          <p:nvPr/>
        </p:nvSpPr>
        <p:spPr>
          <a:xfrm>
            <a:off x="5200251" y="586257"/>
            <a:ext cx="2720900" cy="166432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sz="2800" dirty="0"/>
              <a:t>Ratings Received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594DF0-EE43-B0DC-C863-3154CE69C31F}"/>
              </a:ext>
            </a:extLst>
          </p:cNvPr>
          <p:cNvSpPr txBox="1"/>
          <p:nvPr/>
        </p:nvSpPr>
        <p:spPr>
          <a:xfrm>
            <a:off x="5329834" y="2322784"/>
            <a:ext cx="2883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Rating distribution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300D2-F7F4-DFF2-8614-F83ADD3958DD}"/>
              </a:ext>
            </a:extLst>
          </p:cNvPr>
          <p:cNvSpPr txBox="1"/>
          <p:nvPr/>
        </p:nvSpPr>
        <p:spPr>
          <a:xfrm>
            <a:off x="170403" y="2322784"/>
            <a:ext cx="2883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800" dirty="0"/>
              <a:t>Change timers in the Piki music app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D998A165-5164-4281-AB4F-6D9F06D6EA91}"/>
              </a:ext>
            </a:extLst>
          </p:cNvPr>
          <p:cNvSpPr/>
          <p:nvPr/>
        </p:nvSpPr>
        <p:spPr>
          <a:xfrm>
            <a:off x="2941050" y="1161533"/>
            <a:ext cx="2277844" cy="22242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EC7009D-04AB-6E6C-DFAF-2D8419C2B0AB}"/>
              </a:ext>
            </a:extLst>
          </p:cNvPr>
          <p:cNvSpPr/>
          <p:nvPr/>
        </p:nvSpPr>
        <p:spPr>
          <a:xfrm>
            <a:off x="9540702" y="616630"/>
            <a:ext cx="2525412" cy="163395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sz="2800" dirty="0"/>
              <a:t>Effects on the recommendation algorithms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D788E4A7-D221-9435-9507-16B314A1B079}"/>
              </a:ext>
            </a:extLst>
          </p:cNvPr>
          <p:cNvSpPr/>
          <p:nvPr/>
        </p:nvSpPr>
        <p:spPr>
          <a:xfrm>
            <a:off x="7939793" y="1161533"/>
            <a:ext cx="1600909" cy="22242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sz="280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ECB6708-1D5C-F83B-CFD8-B67946864012}"/>
              </a:ext>
            </a:extLst>
          </p:cNvPr>
          <p:cNvSpPr/>
          <p:nvPr/>
        </p:nvSpPr>
        <p:spPr>
          <a:xfrm>
            <a:off x="7661189" y="3676102"/>
            <a:ext cx="4404925" cy="2877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L" sz="2800" b="1" u="sng" dirty="0">
                <a:solidFill>
                  <a:schemeClr val="tx1"/>
                </a:solidFill>
              </a:rPr>
              <a:t>Simulation</a:t>
            </a:r>
            <a:r>
              <a:rPr lang="en-IL" sz="2800" dirty="0">
                <a:solidFill>
                  <a:schemeClr val="tx1"/>
                </a:solidFill>
              </a:rPr>
              <a:t>: How does the rating distribution affect the recommenders and how quickly do they learn about the users?</a:t>
            </a:r>
          </a:p>
          <a:p>
            <a:pPr algn="ctr"/>
            <a:endParaRPr lang="en-IL" sz="280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1DC9B89-C79D-2EB1-94C7-6EB241D15003}"/>
              </a:ext>
            </a:extLst>
          </p:cNvPr>
          <p:cNvSpPr/>
          <p:nvPr/>
        </p:nvSpPr>
        <p:spPr>
          <a:xfrm>
            <a:off x="2153051" y="3676102"/>
            <a:ext cx="4271318" cy="287775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L" sz="2800" b="1" u="sng" dirty="0">
                <a:solidFill>
                  <a:schemeClr val="tx1"/>
                </a:solidFill>
              </a:rPr>
              <a:t>Experiment</a:t>
            </a:r>
            <a:r>
              <a:rPr lang="en-IL" sz="2800" dirty="0">
                <a:solidFill>
                  <a:schemeClr val="tx1"/>
                </a:solidFill>
              </a:rPr>
              <a:t>: How does changing the time until giving a specific rating affect the rating distribution?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4A1C63-A4DF-4715-B47A-3D951D5AD665}"/>
              </a:ext>
            </a:extLst>
          </p:cNvPr>
          <p:cNvCxnSpPr/>
          <p:nvPr/>
        </p:nvCxnSpPr>
        <p:spPr>
          <a:xfrm flipH="1">
            <a:off x="3775701" y="1383955"/>
            <a:ext cx="508097" cy="2010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5FD8D7-82C5-D9CD-AC6D-6EEE13E7B0B4}"/>
              </a:ext>
            </a:extLst>
          </p:cNvPr>
          <p:cNvCxnSpPr/>
          <p:nvPr/>
        </p:nvCxnSpPr>
        <p:spPr>
          <a:xfrm flipH="1">
            <a:off x="8486199" y="1383954"/>
            <a:ext cx="508097" cy="2010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58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6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84A3B-6654-3457-3A3F-73E2FDD6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51" y="1122363"/>
            <a:ext cx="11034695" cy="3174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Results (till now..)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16174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BFFF-A54C-05AF-4CC0-03B49D5A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L" sz="5200" dirty="0"/>
              <a:t>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901E0-BB69-ACCE-D908-6DDB25FEF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Piki music app</a:t>
            </a:r>
          </a:p>
          <a:p>
            <a:r>
              <a:rPr lang="en-US" sz="3200" dirty="0"/>
              <a:t>Number of users: 484 users</a:t>
            </a:r>
          </a:p>
          <a:p>
            <a:r>
              <a:rPr lang="en-US" sz="3200" dirty="0"/>
              <a:t>Median rating per user:</a:t>
            </a:r>
          </a:p>
          <a:p>
            <a:pPr lvl="1"/>
            <a:r>
              <a:rPr lang="en-US" sz="3200" dirty="0"/>
              <a:t>(a) 49</a:t>
            </a:r>
          </a:p>
          <a:p>
            <a:pPr lvl="1"/>
            <a:r>
              <a:rPr lang="en-US" sz="3200" dirty="0"/>
              <a:t>(b) 68</a:t>
            </a:r>
          </a:p>
          <a:p>
            <a:pPr lvl="1"/>
            <a:r>
              <a:rPr lang="en-US" sz="3200" dirty="0"/>
              <a:t>(c) 56</a:t>
            </a:r>
          </a:p>
          <a:p>
            <a:r>
              <a:rPr lang="en-US" sz="3200" dirty="0"/>
              <a:t>Total number of rating: 80K</a:t>
            </a:r>
          </a:p>
          <a:p>
            <a:r>
              <a:rPr lang="en-US" sz="3200" dirty="0"/>
              <a:t>Duration: 5 weeks</a:t>
            </a:r>
            <a:endParaRPr lang="en-IL" sz="3200" dirty="0"/>
          </a:p>
        </p:txBody>
      </p:sp>
    </p:spTree>
    <p:extLst>
      <p:ext uri="{BB962C8B-B14F-4D97-AF65-F5344CB8AC3E}">
        <p14:creationId xmlns:p14="http://schemas.microsoft.com/office/powerpoint/2010/main" val="456699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3742-A47F-078C-5871-F4F8C158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Users ratings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A67BB5-16CB-DB21-1A2B-CD60C40E9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76" y="1990165"/>
            <a:ext cx="11319848" cy="414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68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4B71-93EA-C0D6-90BF-FE9CB31A3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User pickiness before and after (a)</a:t>
            </a:r>
          </a:p>
        </p:txBody>
      </p:sp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88E27D46-DCA4-F821-FF04-AA5986DE7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94198"/>
            <a:ext cx="10515599" cy="417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17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4B71-93EA-C0D6-90BF-FE9CB31A3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User pickiness before and after (b)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ABC8C441-3DDE-8F53-F8EC-FE09265D1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152" y="1631576"/>
            <a:ext cx="10931695" cy="434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3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15"/>
            <a:ext cx="10515600" cy="16578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Recommendation Systems</a:t>
            </a:r>
          </a:p>
        </p:txBody>
      </p:sp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E7BB294E-6D0A-0590-5251-6676E4A68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2" y="2400488"/>
            <a:ext cx="7776680" cy="4225330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7D1E2D2-3812-6CA8-2C3B-A536244CA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397" y="5226111"/>
            <a:ext cx="3887172" cy="1357425"/>
          </a:xfrm>
          <a:prstGeom prst="rect">
            <a:avLst/>
          </a:prstGeom>
        </p:spPr>
      </p:pic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E215B7DB-45DC-AC6B-AEFA-E833812B32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86535" y="2431288"/>
            <a:ext cx="2702897" cy="2702897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BDC4E33D-CB9A-E60E-C95F-97B1E798E4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4979" y="953176"/>
            <a:ext cx="4227021" cy="170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782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4B71-93EA-C0D6-90BF-FE9CB31A3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User pickiness before and after (c)</a:t>
            </a:r>
          </a:p>
        </p:txBody>
      </p:sp>
      <p:pic>
        <p:nvPicPr>
          <p:cNvPr id="4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7EF2EE1E-8BC5-611A-A7CA-118F9EB2B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77" y="1667436"/>
            <a:ext cx="11075246" cy="440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88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45B94-62CD-2253-BF65-E02C0C3D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Funnel across treatment groups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FEB9A0-CFCE-0E77-3A92-B70E4AA3E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1" y="1871342"/>
            <a:ext cx="12104817" cy="361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Personalized Content</a:t>
            </a:r>
            <a:endParaRPr lang="en-IL" sz="52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64E53DB-944D-AFF7-09A7-BFBFDBF38CCB}"/>
              </a:ext>
            </a:extLst>
          </p:cNvPr>
          <p:cNvSpPr/>
          <p:nvPr/>
        </p:nvSpPr>
        <p:spPr>
          <a:xfrm>
            <a:off x="356165" y="2766218"/>
            <a:ext cx="11479669" cy="13255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</a:rPr>
              <a:t>Helps to improve the on-site experience by creating dynamic recommendations for different kinds of audiences</a:t>
            </a:r>
            <a:endParaRPr lang="en-IL" sz="3200" dirty="0">
              <a:solidFill>
                <a:schemeClr val="bg1"/>
              </a:solidFill>
            </a:endParaRPr>
          </a:p>
          <a:p>
            <a:pPr algn="ctr"/>
            <a:endParaRPr lang="en-I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L" sz="5200" dirty="0"/>
              <a:t>Recommendation System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D6A1A-C3E7-DC60-5BE1-C1E44CB6B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Infer users' preferences and provide them with recommendations that enhance their overall experience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How to do this?</a:t>
            </a:r>
          </a:p>
          <a:p>
            <a:pPr lvl="1"/>
            <a:r>
              <a:rPr lang="en-US" sz="3200" dirty="0"/>
              <a:t>From </a:t>
            </a:r>
            <a:r>
              <a:rPr lang="en-US" sz="3200" dirty="0">
                <a:solidFill>
                  <a:srgbClr val="FF0000"/>
                </a:solidFill>
              </a:rPr>
              <a:t>informative</a:t>
            </a:r>
            <a:r>
              <a:rPr lang="en-US" sz="3200" dirty="0"/>
              <a:t> users'  feedback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1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L" sz="5200" dirty="0"/>
              <a:t>Extreme Ratings of a User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D6A1A-C3E7-DC60-5BE1-C1E44CB6B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 one extreme: "picky user" </a:t>
            </a:r>
          </a:p>
          <a:p>
            <a:r>
              <a:rPr lang="en-US" sz="3200" dirty="0"/>
              <a:t>On the other extreme: "</a:t>
            </a:r>
            <a:r>
              <a:rPr lang="en-US" sz="3200" dirty="0" err="1"/>
              <a:t>superliker</a:t>
            </a:r>
            <a:r>
              <a:rPr lang="en-US" sz="3200" dirty="0"/>
              <a:t>" </a:t>
            </a:r>
          </a:p>
          <a:p>
            <a:endParaRPr lang="en-IL" sz="3200" dirty="0"/>
          </a:p>
          <a:p>
            <a:pPr marL="0" indent="0">
              <a:buNone/>
            </a:pPr>
            <a:endParaRPr lang="en-IL" sz="3200" dirty="0"/>
          </a:p>
          <a:p>
            <a:r>
              <a:rPr lang="en-IL" sz="3200" dirty="0"/>
              <a:t>Why is it bad for the user?</a:t>
            </a:r>
          </a:p>
          <a:p>
            <a:pPr lvl="1"/>
            <a:r>
              <a:rPr lang="en-IL" sz="3200" dirty="0"/>
              <a:t>T</a:t>
            </a:r>
            <a:r>
              <a:rPr lang="en-US" sz="3200" dirty="0"/>
              <a:t>he algorithms fail to learn a user's preferences due to extreme ratings, which can lead to an unpleasant user experience</a:t>
            </a:r>
            <a:endParaRPr lang="en-IL" sz="3200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749CEA53-22E8-6819-6D72-518E4AB59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290" y="1345235"/>
            <a:ext cx="3064710" cy="172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0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L" sz="5200" dirty="0"/>
              <a:t>Intervensions in Rating Systems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D6A1A-C3E7-DC60-5BE1-C1E44CB6B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L" sz="3200" dirty="0"/>
              <a:t>Does the interface change ratings?</a:t>
            </a:r>
          </a:p>
          <a:p>
            <a:endParaRPr lang="en-IL" sz="3200" dirty="0"/>
          </a:p>
          <a:p>
            <a:r>
              <a:rPr lang="en-US" sz="3200" dirty="0"/>
              <a:t>Designing Informative Rating Systems: Evidence from an Online Labor Market</a:t>
            </a:r>
          </a:p>
          <a:p>
            <a:pPr lvl="1"/>
            <a:r>
              <a:rPr lang="en-US" dirty="0"/>
              <a:t>Garg, Nikhil and Johari, Ramesh</a:t>
            </a:r>
          </a:p>
        </p:txBody>
      </p:sp>
    </p:spTree>
    <p:extLst>
      <p:ext uri="{BB962C8B-B14F-4D97-AF65-F5344CB8AC3E}">
        <p14:creationId xmlns:p14="http://schemas.microsoft.com/office/powerpoint/2010/main" val="10578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is this related to pickiness?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D8BCE72-4772-0403-817B-61990EAD470B}"/>
              </a:ext>
            </a:extLst>
          </p:cNvPr>
          <p:cNvSpPr/>
          <p:nvPr/>
        </p:nvSpPr>
        <p:spPr>
          <a:xfrm>
            <a:off x="436847" y="2850777"/>
            <a:ext cx="11318305" cy="199355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3200" dirty="0"/>
              <a:t>We ask whether platforms can actually induce pickiness or super-likeness by changing the interface</a:t>
            </a:r>
          </a:p>
          <a:p>
            <a:pPr algn="ctr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23731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L" sz="5200" dirty="0"/>
              <a:t>Step 1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6436AEA-7EC0-D815-B157-49C0DBF015A8}"/>
              </a:ext>
            </a:extLst>
          </p:cNvPr>
          <p:cNvSpPr/>
          <p:nvPr/>
        </p:nvSpPr>
        <p:spPr>
          <a:xfrm>
            <a:off x="461319" y="2552383"/>
            <a:ext cx="11269362" cy="175323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conduct an experiment that</a:t>
            </a:r>
            <a:r>
              <a:rPr lang="en-IL" sz="3200" dirty="0"/>
              <a:t> shows how the interface design can change the users’ </a:t>
            </a:r>
            <a:r>
              <a:rPr lang="en-US" sz="3200" dirty="0"/>
              <a:t>behaviors</a:t>
            </a:r>
            <a:r>
              <a:rPr lang="en-IL" sz="3200" dirty="0"/>
              <a:t> in terms </a:t>
            </a:r>
            <a:r>
              <a:rPr lang="en-IL" sz="3200"/>
              <a:t>of pickiness </a:t>
            </a:r>
            <a:r>
              <a:rPr lang="en-IL" sz="3200" dirty="0"/>
              <a:t>or suplerlikers (extreme ratings)</a:t>
            </a:r>
          </a:p>
          <a:p>
            <a:pPr algn="ctr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12645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EC255D-472E-43B0-2169-C05C1552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60881"/>
            <a:ext cx="9795638" cy="1114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/>
              <a:t>Piki Music App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78DA040-F8A9-FD27-AB1B-3D2A64E42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496" y="560880"/>
            <a:ext cx="1114381" cy="1114381"/>
          </a:xfrm>
          <a:prstGeom prst="rect">
            <a:avLst/>
          </a:prstGeom>
        </p:spPr>
      </p:pic>
      <p:pic>
        <p:nvPicPr>
          <p:cNvPr id="9" name="Picture 8" descr="Calendar&#10;&#10;Description automatically generated">
            <a:extLst>
              <a:ext uri="{FF2B5EF4-FFF2-40B4-BE49-F238E27FC236}">
                <a16:creationId xmlns:a16="http://schemas.microsoft.com/office/drawing/2014/main" id="{4C947CC7-824A-9357-F61E-5910E8636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2217" y="1846864"/>
            <a:ext cx="9536031" cy="483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3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10971</TotalTime>
  <Words>458</Words>
  <Application>Microsoft Macintosh PowerPoint</Application>
  <PresentationFormat>Widescreen</PresentationFormat>
  <Paragraphs>98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Are You Really a Picky Person?</vt:lpstr>
      <vt:lpstr>Recommendation Systems</vt:lpstr>
      <vt:lpstr>Personalized Content</vt:lpstr>
      <vt:lpstr>Recommendation System Goal</vt:lpstr>
      <vt:lpstr>Extreme Ratings of a User</vt:lpstr>
      <vt:lpstr>Intervensions in Rating Systems Design</vt:lpstr>
      <vt:lpstr>How is this related to pickiness?</vt:lpstr>
      <vt:lpstr>Step 1</vt:lpstr>
      <vt:lpstr>Piki Music App</vt:lpstr>
      <vt:lpstr>               Three Treatment Groups</vt:lpstr>
      <vt:lpstr>Step 2</vt:lpstr>
      <vt:lpstr>Simulation with RecLab</vt:lpstr>
      <vt:lpstr>Simulation with RecLab</vt:lpstr>
      <vt:lpstr>PowerPoint Presentation</vt:lpstr>
      <vt:lpstr>Results (till now..)</vt:lpstr>
      <vt:lpstr>Setup</vt:lpstr>
      <vt:lpstr>Users ratings </vt:lpstr>
      <vt:lpstr>User pickiness before and after (a)</vt:lpstr>
      <vt:lpstr>User pickiness before and after (b)</vt:lpstr>
      <vt:lpstr>User pickiness before and after (c)</vt:lpstr>
      <vt:lpstr>Funnel across treatment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Shahout</dc:creator>
  <cp:lastModifiedBy>Rana Shahout</cp:lastModifiedBy>
  <cp:revision>73</cp:revision>
  <dcterms:created xsi:type="dcterms:W3CDTF">2022-09-01T19:46:46Z</dcterms:created>
  <dcterms:modified xsi:type="dcterms:W3CDTF">2022-09-20T13:34:38Z</dcterms:modified>
</cp:coreProperties>
</file>